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321" r:id="rId3"/>
    <p:sldId id="514" r:id="rId4"/>
    <p:sldId id="569" r:id="rId5"/>
    <p:sldId id="570" r:id="rId6"/>
    <p:sldId id="257" r:id="rId7"/>
    <p:sldId id="353" r:id="rId8"/>
    <p:sldId id="323" r:id="rId9"/>
    <p:sldId id="324" r:id="rId10"/>
    <p:sldId id="325" r:id="rId11"/>
    <p:sldId id="326" r:id="rId12"/>
    <p:sldId id="289" r:id="rId13"/>
    <p:sldId id="290" r:id="rId14"/>
    <p:sldId id="291" r:id="rId15"/>
    <p:sldId id="292" r:id="rId16"/>
    <p:sldId id="297" r:id="rId17"/>
    <p:sldId id="339" r:id="rId18"/>
    <p:sldId id="294" r:id="rId19"/>
    <p:sldId id="295" r:id="rId20"/>
    <p:sldId id="293" r:id="rId21"/>
    <p:sldId id="340" r:id="rId22"/>
    <p:sldId id="341" r:id="rId23"/>
    <p:sldId id="342" r:id="rId24"/>
    <p:sldId id="343" r:id="rId25"/>
    <p:sldId id="355" r:id="rId26"/>
    <p:sldId id="357" r:id="rId27"/>
    <p:sldId id="513" r:id="rId28"/>
    <p:sldId id="530" r:id="rId29"/>
    <p:sldId id="515" r:id="rId30"/>
    <p:sldId id="520" r:id="rId31"/>
    <p:sldId id="567" r:id="rId32"/>
    <p:sldId id="568" r:id="rId33"/>
    <p:sldId id="522" r:id="rId34"/>
    <p:sldId id="517" r:id="rId35"/>
    <p:sldId id="561" r:id="rId36"/>
    <p:sldId id="523" r:id="rId37"/>
    <p:sldId id="524" r:id="rId38"/>
    <p:sldId id="552" r:id="rId39"/>
    <p:sldId id="518" r:id="rId40"/>
    <p:sldId id="525" r:id="rId41"/>
    <p:sldId id="531" r:id="rId42"/>
    <p:sldId id="554" r:id="rId43"/>
    <p:sldId id="553" r:id="rId44"/>
    <p:sldId id="571" r:id="rId45"/>
    <p:sldId id="572" r:id="rId46"/>
    <p:sldId id="573" r:id="rId47"/>
    <p:sldId id="574" r:id="rId48"/>
    <p:sldId id="575" r:id="rId49"/>
    <p:sldId id="576" r:id="rId50"/>
    <p:sldId id="577" r:id="rId51"/>
    <p:sldId id="327" r:id="rId52"/>
  </p:sldIdLst>
  <p:sldSz cx="11879263" cy="7921625"/>
  <p:notesSz cx="7099300" cy="10234613"/>
  <p:custDataLst>
    <p:tags r:id="rId55"/>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
    <p:restoredTop sz="75214" autoAdjust="0"/>
  </p:normalViewPr>
  <p:slideViewPr>
    <p:cSldViewPr>
      <p:cViewPr varScale="1">
        <p:scale>
          <a:sx n="134" d="100"/>
          <a:sy n="134" d="100"/>
        </p:scale>
        <p:origin x="3392"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19" d="100"/>
          <a:sy n="119" d="100"/>
        </p:scale>
        <p:origin x="51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key phrase extraction. For the phrase “junk food” many synonyms and near-synonyms have been identified. In practice a human expert would not be able to extract reliably all different types of mentions of such a concept.</a:t>
            </a:r>
          </a:p>
          <a:p>
            <a:endParaRPr lang="en-US" baseline="0" dirty="0"/>
          </a:p>
          <a:p>
            <a:r>
              <a:rPr lang="en-US" baseline="0" dirty="0"/>
              <a:t>As a result, this allows to increase recall for retrieval of documents  that refer to this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51406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using key</a:t>
            </a:r>
            <a:r>
              <a:rPr lang="en-US" baseline="0" dirty="0"/>
              <a:t> phrase extraction for scientific documents in physics. Many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steppingstone to extract more complex knowledge, in particular statements relating different entities,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a:t>
            </a:r>
            <a:r>
              <a:rPr lang="en-US" baseline="0" dirty="0"/>
              <a:t>many commercial applications, e.g., for marketing or studying public perception, by linking volume of communication, sentiment and popularity to specific entities, such as products, companies or organizations. Thus, there exist </a:t>
            </a:r>
            <a:r>
              <a:rPr lang="en-US" baseline="0" dirty="0" err="1"/>
              <a:t>manycommercial</a:t>
            </a:r>
            <a:r>
              <a:rPr lang="en-US" baseline="0" dirty="0"/>
              <a:t>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an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NER is thus a classification problem, where for each word it needs to be decided whether it is inside or outside of an entity name. More detailed classifications, whether a word is the beginning or end of entity name, can also be performed.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considered as a classification problem, we must decide on two questions. First, which are the input features for the classifier, and second, which is the classification algorithm to be used. As for the input features, typically the neighborhood of a word is considered. In this neighborhood we find other words, which can be used as directly as features and from which several derived features can be produced. The classifier classifies words while reading the words in the sequence they appear in the document. Therefore, one special kind of feature that is used in NER are the labels that have been produced by the classifier for words preceding the word to be classified. Even though in principle any classification algorithm  could be applied, e.g., Naïve Bayes,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 to distinguish noun phrases (NN) which are typical for entities. Pre- and suffixes are another interesting feature. For example, words ending in “land” would often be locations. Learning this fact can help to generalize the classification to new terms that would contain such a suffix. For entities, in particular in English, also the word shape is an important feature, as usually proper names start with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CH" dirty="0"/>
              <a:t>f only features derived from the local context from the immediate neighborhood of a word to be classified are used, important context information can be missed. This motivated the use of classification models that exploit the larger context of a word in the text, like </a:t>
            </a:r>
            <a:r>
              <a:rPr lang="en-GB" dirty="0" err="1"/>
              <a:t>th</a:t>
            </a:r>
            <a:r>
              <a:rPr lang="en-CH" dirty="0"/>
              <a:t>e complete sentence in wh</a:t>
            </a:r>
            <a:r>
              <a:rPr lang="en-GB" dirty="0" err="1"/>
              <a:t>ic</a:t>
            </a:r>
            <a:r>
              <a:rPr lang="en-CH" dirty="0"/>
              <a:t>h the word occurs.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44959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introduce now a classification approach that has been used for NER and exploits the sequential nature of natural language. The approach belongs to the class of generative probabilistic models, like the one we have introduced for information retrieval.</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correlates sequences of words with the corresponding sequences of entity labels. The classification task is then to identify for a given</a:t>
                </a:r>
                <a:r>
                  <a:rPr lang="en-US" baseline="0" dirty="0"/>
                  <a:t> sequence of words, the most probable sequence of labels.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is a model describing of the probability of different labels to occur, and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𝑊</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m:t>
                    </m:r>
                  </m:oMath>
                </a14:m>
                <a:r>
                  <a:rPr lang="en-US" baseline="0" dirty="0"/>
                  <a:t> is a model describing of how words correlate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and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Choice>
        <mc:Fallback xmlns="">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r>
                  <a:rPr lang="en-US" i="0" baseline="0" dirty="0">
                    <a:latin typeface="Cambria Math" panose="02040503050406030204" pitchFamily="18" charset="0"/>
                  </a:rPr>
                  <a:t>𝑃(𝐸) </a:t>
                </a:r>
                <a:r>
                  <a:rPr lang="en-US" baseline="0" dirty="0"/>
                  <a:t>and </a:t>
                </a:r>
                <a:r>
                  <a:rPr lang="fr-CH" b="0" i="0">
                    <a:latin typeface="Cambria Math" charset="0"/>
                  </a:rPr>
                  <a:t>𝑃(𝐸|𝑊)</a:t>
                </a:r>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it is a Hidden Markov Model (HMM). The hidden labels E are unknown, and their probabilities need to be estimated from the words that can be observed. </a:t>
                </a:r>
              </a:p>
              <a:p>
                <a:endParaRPr lang="en-US" dirty="0"/>
              </a:p>
              <a:p>
                <a:r>
                  <a:rPr lang="en-US" dirty="0"/>
                  <a:t>This approach for estimating probabilities of hidden variables with HMMs can be applied to other sequence</a:t>
                </a:r>
                <a:r>
                  <a:rPr lang="en-US" baseline="0" dirty="0"/>
                  <a:t> labelling tasks. For example,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Given a document collection we can estimate the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baseline="0" dirty="0"/>
                  <a:t>. As in probabilistic information retrieval we use </a:t>
                </a:r>
                <a:r>
                  <a:rPr lang="en-US" dirty="0"/>
                  <a:t>maximum likelihood</a:t>
                </a:r>
                <a:r>
                  <a:rPr lang="en-US" baseline="0" dirty="0"/>
                  <a:t> estimation. For example, for estimating the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is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oMath>
                </a14:m>
                <a:r>
                  <a:rPr lang="en-US" baseline="0" dirty="0"/>
                  <a:t> with the total number of occurrences of O.</a:t>
                </a:r>
              </a:p>
              <a:p>
                <a:endParaRPr lang="en-US" dirty="0"/>
              </a:p>
              <a:p>
                <a:r>
                  <a:rPr lang="en-US" dirty="0"/>
                  <a:t>As in probabilistic information</a:t>
                </a:r>
                <a:r>
                  <a:rPr lang="en-US" baseline="0" dirty="0"/>
                  <a:t> retrieval, we need to consider the issue of sparsity of words in the training set. It might be the case that a specific word does not occur together with a given label in the training data, whereas this word still might be related to the label in general. Therefore, smoothing is applied, where the smoothing parameter depends on the size of the training data. The more data is available, the less the likelihood that a word-label pair that is likely to occur is not found in the training data.</a:t>
                </a:r>
              </a:p>
              <a:p>
                <a:endParaRPr lang="en-US" baseline="0" dirty="0"/>
              </a:p>
              <a:p>
                <a:r>
                  <a:rPr lang="en-US" baseline="0" dirty="0"/>
                  <a:t>For estimating the probability of labels to occur, no smoothing is required, as the number of labels is very small and thus all pairs of labels combinations are likely to occur in the training data.</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parameters of the HMM model have been derived from the training data,  they can be used to estimate the most likely values of labels for an unknown sequence of words. One possibility is to apply brute-force search by computing the probability of each possible label sequence using the model. For longer sequences this becomes computationally intractable as the number of possible sequences grows exponentially.</a:t>
            </a:r>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an independence assumption on the probabilities of the elements of a label sequence, where a label depends only on its predecessor in the sequence. We can exploit this independence assumption to simplify the computation of the sequence probability. The choice of the the last label in the sequence that maximizes the overall probability is independent of the choices of the other labels in the sequence maximizing the overall probability. Using this property simplifies the computation of the sequence probability significantly. Note </a:t>
            </a:r>
            <a:r>
              <a:rPr lang="en-US" dirty="0" err="1"/>
              <a:t>tha</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that a label sequence of length </a:t>
                </a:r>
                <a14:m>
                  <m:oMath xmlns:m="http://schemas.openxmlformats.org/officeDocument/2006/math">
                    <m:r>
                      <a:rPr lang="en-US" i="1" dirty="0" smtClean="0">
                        <a:latin typeface="Cambria Math" panose="02040503050406030204" pitchFamily="18" charset="0"/>
                      </a:rPr>
                      <m:t>𝑘</m:t>
                    </m:r>
                  </m:oMath>
                </a14:m>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Choice>
        <mc:Fallback xmlns="">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r>
                  <a:rPr lang="en-US" i="0">
                    <a:latin typeface="Cambria Math" panose="02040503050406030204" pitchFamily="18" charset="0"/>
                    <a:ea typeface="Cambria Math" panose="02040503050406030204" pitchFamily="18" charset="0"/>
                  </a:rPr>
                  <a:t>𝜋</a:t>
                </a:r>
                <a:r>
                  <a:rPr lang="fr-CH" b="0" i="0">
                    <a:latin typeface="Cambria Math" panose="02040503050406030204" pitchFamily="18" charset="0"/>
                    <a:ea typeface="Cambria Math" panose="02040503050406030204" pitchFamily="18" charset="0"/>
                  </a:rPr>
                  <a:t>(𝑘,𝑣)</a:t>
                </a:r>
                <a:r>
                  <a:rPr lang="en-US" dirty="0"/>
                  <a:t> that a label sequence of length </a:t>
                </a:r>
                <a:r>
                  <a:rPr lang="en-US" i="0" dirty="0">
                    <a:latin typeface="Cambria Math" panose="02040503050406030204" pitchFamily="18" charset="0"/>
                  </a:rPr>
                  <a:t>𝑘</a:t>
                </a:r>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2662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134605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entities have been recognized in a text, one can link them to their corresponding counter-parts in a knowledge base. So-called entity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disambiguation can however be quite challenging due to homonymy and synonymy.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28</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performing entity disambiguation one can exploit two different sources of information. </a:t>
            </a:r>
          </a:p>
          <a:p>
            <a:endParaRPr lang="en-US" dirty="0"/>
          </a:p>
          <a:p>
            <a:r>
              <a:rPr lang="en-US" dirty="0"/>
              <a:t>1. Local information extracted from the text mention, or its vicinity. This can be used to compare the text mention and its features with the text entry in the knowledge base, in order to obtain evidence which entities in the knowledge base are potential matches. </a:t>
            </a:r>
          </a:p>
          <a:p>
            <a:endParaRPr lang="en-US" dirty="0"/>
          </a:p>
          <a:p>
            <a:r>
              <a:rPr lang="en-US" dirty="0"/>
              <a:t>2. Coherence of different text mentions and knowledge base entries. When multiple entities are extracted from text, they will have relationships among each other. By analyzing whether the relationships among entries in the text and in the knowledge base are consistent with which each other one can disambiguate mentions of entities in the text.</a:t>
            </a:r>
          </a:p>
        </p:txBody>
      </p:sp>
      <p:sp>
        <p:nvSpPr>
          <p:cNvPr id="4" name="Slide Number Placeholder 3"/>
          <p:cNvSpPr>
            <a:spLocks noGrp="1"/>
          </p:cNvSpPr>
          <p:nvPr>
            <p:ph type="sldNum" sz="quarter" idx="5"/>
          </p:nvPr>
        </p:nvSpPr>
        <p:spPr/>
        <p:txBody>
          <a:bodyPr/>
          <a:lstStyle/>
          <a:p>
            <a:fld id="{E6C47E0B-2958-48CC-BA4E-C350203CF107}" type="slidenum">
              <a:rPr lang="en-US"/>
              <a:pPr/>
              <a:t>29</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model for representing ontologies that has gained large popularity recently are knowledge graphs. They are based on a graph-based representations of basic first order logic constructs, entities, which are elements from given domains, relationships, wh</a:t>
            </a:r>
            <a:r>
              <a:rPr lang="en-GB" dirty="0" err="1"/>
              <a:t>ic</a:t>
            </a:r>
            <a:r>
              <a:rPr lang="en-CH" dirty="0"/>
              <a:t>h are binary relations and attributes which are relations among entities and values from a standard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207261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give now an example to illustrate the process of entity disambiguation using a knowledge graph. Assume the knowledge base contains the subgraph shown in the figure, with entities that apparently are relevant to our text example.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step the textual mentions of the entities are linked to entries in the knowledge graph. After performing NER, this can be done using local information, textual similarity between the text mention and the name of the concept in the knowledge graph. By linking the text mentions we create entity matches of the form e = (c, m), where e is a node in the entity graph, c is the concept from the knowledge graph, and m is the textual mention of an entity in the text. The entity graph consists of all matched nodes in the knowledge graph, and the relationships among them. We may also associate a similarity measure to each node in the entity graph, capturing how well the text mention matches the concept in the knowledge graph.</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3682017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example shows that different interpretations are possible for both the mention “Schindler” and “Otis”. Therefore, the problem is to decide which if each these two alternative matches is the better one. A possibility indication for the quality of a match is the connectivity of the nodes with the other nodes in the entity graph.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265267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Abstracting from the details of the example before, we can highlight the problem we need to solve. Given two alternative interpretations of a text mention, e and e’, and another node s in the entity graph, how well does the node s support the two alternatives. In the example graph we see that intuitively node s is much better connected with node e which indicates that e might indeed be the better choice. </a:t>
            </a:r>
          </a:p>
          <a:p>
            <a:endParaRPr lang="en-US" dirty="0"/>
          </a:p>
          <a:p>
            <a:r>
              <a:rPr lang="en-US" dirty="0"/>
              <a:t>The problem described bears similarity with another problem that has been addressed in the context of personalized Web search. Imagine the nodes are Web pages, s is a page that has been bookmarked by a user, and the question is which other pages, like e and e’, are also of interest to the user. From the example, it appears evident that it is page e. For making this intuition on connectedness operational, a variant of the PageRank algorithm has been proposed, called Personalized PageRank. The same algorithm has also been used to solve entity disambiguation.</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Personalized PageRank works almost the same as the original PageRank algorithm. The difference is that random jumps are not performed uniformly at random to nodes, but to a selected subset of nodes. In the context of personalized Web search this subset would be the personal bookmark list. By jumping back to the nodes from that list, it will have a large influence on the ranking of a page, such that nodes that are well connected to the bookmarks will receive a larger ranking value. In the context of entity disambiguation, the source is a selected node in the entity graph, and personalized page rank is used to compute how well other nodes in the entity graph are supported by that node.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PPR can be computed either iteratively, like standard PageRank, or using a Monte Carlo method, by starting random walks independently at s and aggregating the distribution of the end points of those walks.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093297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PPR to the entity group, by considering a </a:t>
            </a:r>
            <a:r>
              <a:rPr lang="en-US" b="1" dirty="0"/>
              <a:t>source node s </a:t>
            </a:r>
            <a:r>
              <a:rPr lang="en-US" dirty="0"/>
              <a:t>as the source of rank, will generate a distribution of ranking values for all other nodes. Nodes that are well connected to s will receive higher ranking values. Intuitively it is clear, that in our example node e will be receive higher ranking when starting from s, and thus is the preferred interpretation for the entity matching mention m</a:t>
            </a:r>
            <a:r>
              <a:rPr lang="en-US" baseline="-25000" dirty="0"/>
              <a:t>1</a:t>
            </a:r>
            <a:r>
              <a:rPr lang="en-US" baseline="0" dirty="0"/>
              <a:t>.</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3581954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with competing interpretations </a:t>
                </a:r>
                <a14:m>
                  <m:oMath xmlns:m="http://schemas.openxmlformats.org/officeDocument/2006/math">
                    <m:r>
                      <a:rPr lang="fr-CH" i="1" smtClean="0">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14:m>
                  <m:oMath xmlns:m="http://schemas.openxmlformats.org/officeDocument/2006/math">
                    <m:sSub>
                      <m:sSubPr>
                        <m:ctrlPr>
                          <a:rPr lang="en-US" i="1" smtClean="0">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oMath>
                </a14:m>
                <a:r>
                  <a:rPr lang="en-US" dirty="0"/>
                  <a:t> for each node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in the entity graph.</a:t>
                </a:r>
              </a:p>
            </p:txBody>
          </p:sp>
        </mc:Choice>
        <mc:Fallback xmlns="">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r>
                  <a:rPr lang="fr-CH" i="0">
                    <a:latin typeface="Cambria Math" panose="02040503050406030204" pitchFamily="18" charset="0"/>
                  </a:rPr>
                  <a:t>𝑒=(𝑐,𝑚)</a:t>
                </a:r>
                <a:r>
                  <a:rPr lang="en-US" dirty="0"/>
                  <a:t> of text mention m, with competing interpretations </a:t>
                </a:r>
                <a:r>
                  <a:rPr lang="fr-CH" i="0">
                    <a:latin typeface="Cambria Math" panose="02040503050406030204" pitchFamily="18" charset="0"/>
                  </a:rPr>
                  <a:t>𝑒</a:t>
                </a:r>
                <a:r>
                  <a:rPr lang="fr-CH" b="0" i="0">
                    <a:latin typeface="Cambria Math" panose="02040503050406030204" pitchFamily="18" charset="0"/>
                  </a:rPr>
                  <a:t>′</a:t>
                </a:r>
                <a:r>
                  <a:rPr lang="fr-CH" i="0">
                    <a:latin typeface="Cambria Math" panose="02040503050406030204" pitchFamily="18" charset="0"/>
                  </a:rPr>
                  <a:t>=(𝑐^′,</a:t>
                </a:r>
                <a:r>
                  <a:rPr lang="fr-CH" b="0" i="0">
                    <a:latin typeface="Cambria Math" panose="02040503050406030204" pitchFamily="18" charset="0"/>
                  </a:rPr>
                  <a:t>𝑚</a:t>
                </a:r>
                <a:r>
                  <a:rPr lang="fr-CH" i="0">
                    <a:latin typeface="Cambria Math" panose="02040503050406030204" pitchFamily="18" charset="0"/>
                  </a:rPr>
                  <a:t>)</a:t>
                </a:r>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r>
                  <a:rPr lang="fr-CH" i="0">
                    <a:latin typeface="Cambria Math" panose="02040503050406030204" pitchFamily="18" charset="0"/>
                  </a:rPr>
                  <a:t>𝑒=(𝑐,𝑚)</a:t>
                </a:r>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r>
                  <a:rPr lang="en-US" i="0">
                    <a:latin typeface="Cambria Math" panose="02040503050406030204" pitchFamily="18" charset="0"/>
                  </a:rPr>
                  <a:t>〖</a:t>
                </a:r>
                <a:r>
                  <a:rPr lang="fr-CH" b="0" i="0">
                    <a:latin typeface="Cambria Math" panose="02040503050406030204" pitchFamily="18" charset="0"/>
                  </a:rPr>
                  <a:t>𝐶𝑜𝑛𝑡𝑟𝑖𝑏𝑢𝑡𝑜𝑟𝑠</a:t>
                </a:r>
                <a:r>
                  <a:rPr lang="en-US" b="0" i="0">
                    <a:latin typeface="Cambria Math" panose="02040503050406030204" pitchFamily="18" charset="0"/>
                  </a:rPr>
                  <a:t>〗_</a:t>
                </a:r>
                <a:r>
                  <a:rPr lang="fr-CH" b="0" i="0">
                    <a:latin typeface="Cambria Math" panose="02040503050406030204" pitchFamily="18" charset="0"/>
                  </a:rPr>
                  <a:t>𝑒</a:t>
                </a:r>
                <a:r>
                  <a:rPr lang="en-US" dirty="0"/>
                  <a:t> for each node </a:t>
                </a:r>
                <a:r>
                  <a:rPr lang="fr-CH" i="0">
                    <a:latin typeface="Cambria Math" panose="02040503050406030204" pitchFamily="18" charset="0"/>
                  </a:rPr>
                  <a:t>𝑒=(𝑐,𝑚)</a:t>
                </a:r>
                <a:r>
                  <a:rPr lang="en-US" dirty="0"/>
                  <a:t> in the entity graph.</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37</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shows that for the computation of the score of node e using node s as source, two nodes from the entity graph will be excluded. First, the node that is linked to the same text mention as e and is a competing node, and second the node that is linked to</a:t>
            </a:r>
            <a:r>
              <a:rPr lang="en-GB" dirty="0"/>
              <a:t> t</a:t>
            </a:r>
            <a:r>
              <a:rPr lang="en-CH" dirty="0"/>
              <a:t>he same text mention and s and is producing a lower score.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434824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contributing nodes, the personalized PageRank scores that they contribute are added and the candidate with the best score is selected.</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350365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fact, long before knowledge graph have become popular, a similar model has been developed by the W3C, the Resource Description Framework. It has the same basic concepts as knowledge grpahs, together with some additional modeling primitives. </a:t>
            </a:r>
            <a:r>
              <a:rPr lang="en-GB" dirty="0"/>
              <a:t>W</a:t>
            </a:r>
            <a:r>
              <a:rPr lang="en-CH" dirty="0"/>
              <a:t>e will provide an overview of RDF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786726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the method, it is possible to add a general popularity measure as a weight the contributions of source nodes. This will favor the contribution of popular nodes, which is beneficial if little information is available for disambiguation. In such a case, it is better to choose a popular candidate since chances that an interpretation supported by a popular node are higher. One of possible choice of a popularity score could be the number of links a node has in the knowledge base. Similarly, also the popularity of the candidates e can be used as a contribution to the score.</a:t>
            </a:r>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results show that the method works relatively well,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
            </a:r>
            <a:r>
              <a:rPr lang="en-CH" dirty="0"/>
              <a:t>exically related = high Jaccard similarity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75960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93530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approach of using concepts from first order logic for modeling reaches however far back in history. In the area of database management systems, the entity-relationship model has been established as a standard approach for data modeling already in 1976. The main difference is in the intended use of the model at </a:t>
            </a:r>
            <a:r>
              <a:rPr lang="en-GB" dirty="0" err="1"/>
              <a:t>th</a:t>
            </a:r>
            <a:r>
              <a:rPr lang="en-CH" dirty="0"/>
              <a:t>e time. It was used to provide a conceptual model of an application domain and then to derive in a mostly automated way a database schema (in other words data structures) in the data model supported by the target database management system. This model typically is the relational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31593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Therefore, an interesting question is whether such knowledge bases could not be automatically constructed.</a:t>
            </a:r>
          </a:p>
          <a:p>
            <a:endParaRPr lang="en-US" baseline="0" dirty="0"/>
          </a:p>
          <a:p>
            <a:r>
              <a:rPr lang="en-US" baseline="0" dirty="0"/>
              <a:t>For automatic construction we can exploit data that is digitally available, e.g., all documents accessible on the Web. These documents encode massive human knowledge in natural language. The challenge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for supporting more expressive and precise searches and analyses.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investigating knowledge extraction, more commonly called information extraction, from textual content, we can consider the different constituents of a knowledge graph separately: entities, attributes and relationships. We will now introduce methods for extracting entities and then for establishing relationships among entities and with attributes.</a:t>
            </a:r>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that are typical for a document and characterize important concepts that occur in a document. Key phrase extraction has been developed to support document summarization, where the key phrase gives an overview of the key concepts of a document. Key phrase extraction supports also document search and indexing, where key phrases are used to index documents. Moreover, key phrases can also provide useful features for document classification, i.e., key phrase extraction can be considered as a feature selection method. In the example text we see the possible outcome of key phrase extraction, with all identified key phrases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uses </a:t>
            </a:r>
            <a:r>
              <a:rPr lang="en-US" baseline="0" dirty="0"/>
              <a:t>principles well known from information retrieval. As in information retrieval </a:t>
            </a:r>
            <a:r>
              <a:rPr lang="en-US" baseline="0" dirty="0" err="1"/>
              <a:t>stopwords</a:t>
            </a:r>
            <a:r>
              <a:rPr lang="en-US" baseline="0" dirty="0"/>
              <a:t> are excluded. Key phrase candidates can be all word n-grams in the remaining text. Furthermore, part-of-speech tags can be used to further select the candidates, e.g., for excluding all verb phrases.</a:t>
            </a:r>
          </a:p>
          <a:p>
            <a:endParaRPr lang="en-US" baseline="0" dirty="0"/>
          </a:p>
          <a:p>
            <a:r>
              <a:rPr lang="en-US" baseline="0" dirty="0"/>
              <a:t>In order to assess whether a candidate phrase is characteristic for a document, </a:t>
            </a:r>
            <a:r>
              <a:rPr lang="en-US" baseline="0" dirty="0" err="1"/>
              <a:t>tf-idf</a:t>
            </a:r>
            <a:r>
              <a:rPr lang="en-US" baseline="0" dirty="0"/>
              <a:t> ranking is a possible approach. As in IR a candidate phrase is considered as relevant for a document if it is at the same time frequent and specific. Apart from that, many heuristics have been developed to refine this approach, considering additional features of the document. For example, a phrase in the title or a header could be considered as more relevant. External knowledge bases could be used to check whether a phrase corresponds to a commonly known concept. Recently, also transformer models have been applied for the task of key phrase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07289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kgtutorial.github.i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Part 4: Information Extraction</a:t>
            </a:r>
          </a:p>
        </p:txBody>
      </p:sp>
      <p:sp>
        <p:nvSpPr>
          <p:cNvPr id="3" name="Subtitle 2">
            <a:extLst>
              <a:ext uri="{FF2B5EF4-FFF2-40B4-BE49-F238E27FC236}">
                <a16:creationId xmlns:a16="http://schemas.microsoft.com/office/drawing/2014/main" id="{A7B8FBB0-557D-D38B-991B-EEB28BC5A7AA}"/>
              </a:ext>
            </a:extLst>
          </p:cNvPr>
          <p:cNvSpPr>
            <a:spLocks noGrp="1"/>
          </p:cNvSpPr>
          <p:nvPr>
            <p:ph type="subTitle" idx="1"/>
          </p:nvPr>
        </p:nvSpPr>
        <p:spPr/>
        <p:txBody>
          <a:bodyPr/>
          <a:lstStyle/>
          <a:p>
            <a:endParaRPr lang="en-CH"/>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4.1.2 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 = (</m:t>
                    </m:r>
                    <m:r>
                      <a:rPr lang="en-US" i="1" dirty="0" smtClean="0">
                        <a:latin typeface="Cambria Math" panose="02040503050406030204" pitchFamily="18" charset="0"/>
                      </a:rPr>
                      <m:t>𝑤</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𝑤</m:t>
                    </m:r>
                    <m:r>
                      <a:rPr lang="en-US" i="1" baseline="-25000" dirty="0" err="1">
                        <a:latin typeface="Cambria Math" panose="02040503050406030204" pitchFamily="18" charset="0"/>
                      </a:rPr>
                      <m:t>𝑛</m:t>
                    </m:r>
                    <m:r>
                      <a:rPr lang="en-US" i="1" dirty="0">
                        <a:latin typeface="Cambria Math" panose="02040503050406030204" pitchFamily="18" charset="0"/>
                      </a:rPr>
                      <m:t>)</m:t>
                    </m:r>
                  </m:oMath>
                </a14:m>
                <a:endParaRPr lang="en-US" dirty="0"/>
              </a:p>
              <a:p>
                <a:r>
                  <a:rPr lang="en-US" dirty="0"/>
                  <a:t>Sequence of labels (unknown):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m:t>
                    </m:r>
                  </m:oMath>
                </a14:m>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b="-413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4.1 Named Entity Recognition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Maximum Likelihood Estimation </a:t>
            </a:r>
          </a:p>
          <a:p>
            <a:r>
              <a:rPr lang="en-US" sz="2800" dirty="0">
                <a:latin typeface="Calibri" panose="020F0502020204030204" pitchFamily="34" charset="0"/>
                <a:cs typeface="Calibri" panose="020F0502020204030204" pitchFamily="34" charset="0"/>
              </a:rPr>
              <a:t>P</a:t>
            </a:r>
            <a:r>
              <a:rPr lang="en-US" sz="2800" baseline="-25000" dirty="0">
                <a:latin typeface="Calibri" panose="020F0502020204030204" pitchFamily="34" charset="0"/>
                <a:cs typeface="Calibri" panose="020F0502020204030204" pitchFamily="34" charset="0"/>
              </a:rPr>
              <a:t>E</a:t>
            </a:r>
            <a:r>
              <a:rPr lang="en-US" sz="2800" dirty="0">
                <a:latin typeface="Calibri" panose="020F0502020204030204" pitchFamily="34" charset="0"/>
                <a:cs typeface="Calibri" panose="020F0502020204030204" pitchFamily="34" charset="0"/>
              </a:rPr>
              <a:t>(I | O) = 2 / 4 , P</a:t>
            </a:r>
            <a:r>
              <a:rPr lang="en-US" sz="2800" baseline="-25000"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 (in | O) = 2 / 5</a:t>
            </a:r>
          </a:p>
        </p:txBody>
      </p:sp>
    </p:spTree>
    <p:extLst>
      <p:ext uri="{BB962C8B-B14F-4D97-AF65-F5344CB8AC3E}">
        <p14:creationId xmlns:p14="http://schemas.microsoft.com/office/powerpoint/2010/main" val="98104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sz="3200" dirty="0"/>
                  <a:t>To learn the conditional probabilities from a document collection using Maximum Likelihood Estimation requires only counting</a:t>
                </a:r>
              </a:p>
              <a:p>
                <a:pPr algn="ctr"/>
                <a:r>
                  <a:rPr lang="en-US" sz="3200" dirty="0"/>
                  <a:t>e.g.,  </a:t>
                </a:r>
                <a14:m>
                  <m:oMath xmlns:m="http://schemas.openxmlformats.org/officeDocument/2006/math">
                    <m:r>
                      <a:rPr lang="en-US" sz="3200" i="1" dirty="0" smtClean="0">
                        <a:latin typeface="Cambria Math" panose="02040503050406030204" pitchFamily="18" charset="0"/>
                      </a:rPr>
                      <m:t>𝑃</m:t>
                    </m:r>
                    <m:r>
                      <a:rPr lang="en-US" sz="3200" i="1" baseline="-25000" dirty="0">
                        <a:latin typeface="Cambria Math" panose="02040503050406030204" pitchFamily="18" charset="0"/>
                      </a:rPr>
                      <m:t>𝐸</m:t>
                    </m:r>
                    <m:r>
                      <a:rPr lang="en-US" sz="3200" i="1" dirty="0">
                        <a:latin typeface="Cambria Math" panose="02040503050406030204" pitchFamily="18" charset="0"/>
                      </a:rPr>
                      <m:t>(</m:t>
                    </m:r>
                    <m:r>
                      <a:rPr lang="en-US" sz="3200" i="1" dirty="0">
                        <a:latin typeface="Cambria Math" panose="02040503050406030204" pitchFamily="18" charset="0"/>
                      </a:rPr>
                      <m:t>𝐼</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2/4 , </m:t>
                    </m:r>
                    <m:r>
                      <a:rPr lang="en-US" sz="3200" i="1" dirty="0">
                        <a:latin typeface="Cambria Math" panose="02040503050406030204" pitchFamily="18" charset="0"/>
                      </a:rPr>
                      <m:t>𝑃𝑊</m:t>
                    </m:r>
                    <m:r>
                      <a:rPr lang="en-US" sz="3200" i="1" dirty="0">
                        <a:latin typeface="Cambria Math" panose="02040503050406030204" pitchFamily="18" charset="0"/>
                      </a:rPr>
                      <m:t> (</m:t>
                    </m:r>
                    <m:r>
                      <a:rPr lang="en-US" sz="3200" i="1" dirty="0">
                        <a:latin typeface="Cambria Math" panose="02040503050406030204" pitchFamily="18" charset="0"/>
                      </a:rPr>
                      <m:t>𝑖𝑛</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2/5</m:t>
                    </m:r>
                  </m:oMath>
                </a14:m>
                <a:endParaRPr lang="en-US" sz="3200" dirty="0"/>
              </a:p>
              <a:p>
                <a:r>
                  <a:rPr lang="en-US" sz="3200" b="1" dirty="0"/>
                  <a:t>Smoothing</a:t>
                </a:r>
                <a:r>
                  <a:rPr lang="en-US" sz="3200" dirty="0"/>
                  <a:t>: Unseen words might only accidentally miss in the training data of length </a:t>
                </a:r>
                <a14:m>
                  <m:oMath xmlns:m="http://schemas.openxmlformats.org/officeDocument/2006/math">
                    <m:r>
                      <a:rPr lang="fr-CH" sz="3200" i="1">
                        <a:latin typeface="Cambria Math" charset="0"/>
                        <a:ea typeface="Cambria Math" charset="0"/>
                        <a:cs typeface="Cambria Math" charset="0"/>
                      </a:rPr>
                      <m:t>𝑛</m:t>
                    </m:r>
                    <m:r>
                      <a:rPr lang="fr-CH" sz="3200" i="1">
                        <a:latin typeface="Cambria Math" charset="0"/>
                        <a:ea typeface="Cambria Math" charset="0"/>
                        <a:cs typeface="Cambria Math" charset="0"/>
                      </a:rPr>
                      <m:t> </m:t>
                    </m:r>
                  </m:oMath>
                </a14:m>
                <a:r>
                  <a:rPr lang="en-US" sz="3200" dirty="0"/>
                  <a:t>:</a:t>
                </a:r>
              </a:p>
              <a:p>
                <a:pPr algn="ct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𝑊𝑆</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m:t>
                    </m:r>
                    <m:r>
                      <m:rPr>
                        <m:sty m:val="p"/>
                      </m:rPr>
                      <a:rPr lang="el-GR" sz="3200" i="1">
                        <a:latin typeface="Cambria Math" charset="0"/>
                        <a:ea typeface="Cambria Math" charset="0"/>
                        <a:cs typeface="Cambria Math" charset="0"/>
                      </a:rPr>
                      <m:t>λ</m:t>
                    </m:r>
                  </m:oMath>
                </a14:m>
                <a:r>
                  <a:rPr lang="en-US" sz="3200" dirty="0"/>
                  <a:t> </a:t>
                </a: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+(1−</m:t>
                    </m:r>
                    <m:r>
                      <m:rPr>
                        <m:sty m:val="p"/>
                      </m:rPr>
                      <a:rPr lang="el-GR" sz="3200" i="1">
                        <a:latin typeface="Cambria Math" charset="0"/>
                        <a:ea typeface="Cambria Math" charset="0"/>
                        <a:cs typeface="Cambria Math" charset="0"/>
                      </a:rPr>
                      <m:t>λ</m:t>
                    </m:r>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r>
                          <a:rPr lang="fr-CH" sz="3200" i="1">
                            <a:latin typeface="Cambria Math" charset="0"/>
                            <a:ea typeface="Cambria Math" charset="0"/>
                            <a:cs typeface="Cambria Math" charset="0"/>
                          </a:rPr>
                          <m:t>𝑛</m:t>
                        </m:r>
                      </m:den>
                    </m:f>
                  </m:oMath>
                </a14:m>
                <a:endParaRPr lang="en-US" sz="3200" dirty="0"/>
              </a:p>
              <a:p>
                <a:r>
                  <a:rPr lang="en-US" sz="3200" dirty="0"/>
                  <a:t>For labels no smoothing is needed, as all labels occur in the training data</a:t>
                </a:r>
                <a:br>
                  <a:rPr lang="en-US" sz="3200" dirty="0"/>
                </a:br>
                <a:endParaRPr lang="en-US" sz="3200" dirty="0"/>
              </a:p>
              <a:p>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176" t="-108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likely values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dirty="0"/>
              </a:p>
              <a:p>
                <a:r>
                  <a:rPr lang="en-US" dirty="0"/>
                  <a:t>Brute force search: compute for all possible sequences </a:t>
                </a:r>
                <a:br>
                  <a:rPr lang="en-US" dirty="0"/>
                </a:b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 </m:t>
                    </m:r>
                  </m:oMath>
                </a14:m>
                <a:r>
                  <a:rPr lang="en-US" dirty="0"/>
                  <a:t>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dirty="0"/>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dirty="0">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dirty="0"/>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dirty="0"/>
                  <a:t> </a:t>
                </a:r>
              </a:p>
              <a:p>
                <a:endParaRPr lang="en-US" dirty="0"/>
              </a:p>
              <a:p>
                <a:r>
                  <a:rPr lang="en-US" dirty="0"/>
                  <a:t>Then </a:t>
                </a:r>
                <a:endParaRPr lang="fr-CH"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dirty="0"/>
              </a:p>
              <a:p>
                <a:endParaRPr lang="en-US" dirty="0"/>
              </a:p>
              <a:p>
                <a:r>
                  <a:rPr lang="en-US" dirty="0"/>
                  <a:t>This is a dynamic programming algorithm </a:t>
                </a:r>
                <a:br>
                  <a:rPr lang="en-US" dirty="0"/>
                </a:br>
                <a:r>
                  <a:rPr lang="en-US" dirty="0"/>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dirty="0"/>
              <a:t>4.1.3 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dirty="0"/>
              <a:t>Task: Link a text mention in a document to an entry in a knowledge base (e.g., </a:t>
            </a:r>
            <a:r>
              <a:rPr lang="en-US" dirty="0" err="1"/>
              <a:t>WikiPedia</a:t>
            </a:r>
            <a:r>
              <a:rPr lang="en-US" dirty="0"/>
              <a:t> or </a:t>
            </a:r>
            <a:r>
              <a:rPr lang="en-US" dirty="0" err="1"/>
              <a:t>WikiData</a:t>
            </a:r>
            <a:r>
              <a:rPr lang="en-US" dirty="0"/>
              <a:t>)</a:t>
            </a:r>
          </a:p>
          <a:p>
            <a:pPr marL="457200" indent="-457200">
              <a:buFont typeface="Arial" panose="020B0604020202020204" pitchFamily="34" charset="0"/>
              <a:buChar char="•"/>
            </a:pPr>
            <a:r>
              <a:rPr lang="en-US" dirty="0"/>
              <a:t>Also called entity resolution and linking</a:t>
            </a:r>
          </a:p>
          <a:p>
            <a:r>
              <a:rPr lang="en-US" dirty="0"/>
              <a:t>Example: “Schindler is a Swiss industrial company. One of its main competitors is the American producer, Otis.”</a:t>
            </a:r>
          </a:p>
          <a:p>
            <a:endParaRPr lang="en-US" dirty="0"/>
          </a:p>
          <a:p>
            <a:endParaRPr lang="en-US" dirty="0"/>
          </a:p>
          <a:p>
            <a:pPr marL="457200" indent="-457200">
              <a:buFontTx/>
              <a:buChar char="-"/>
            </a:pPr>
            <a:endParaRPr lang="en-US" dirty="0"/>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©2023,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dirty="0"/>
              <a:t>Local</a:t>
            </a:r>
            <a:r>
              <a:rPr lang="en-US" dirty="0"/>
              <a:t> information: textual similarity of a mention of the entity and the entry in the knowledge base</a:t>
            </a:r>
          </a:p>
          <a:p>
            <a:r>
              <a:rPr lang="en-US" dirty="0"/>
              <a:t>	Example: 	“Schindler” ≈ “Schindler’s list”</a:t>
            </a:r>
          </a:p>
          <a:p>
            <a:r>
              <a:rPr lang="en-US" dirty="0"/>
              <a:t>			”Schindler” ≈ “Schindler Group”</a:t>
            </a:r>
          </a:p>
          <a:p>
            <a:endParaRPr lang="en-US" dirty="0"/>
          </a:p>
          <a:p>
            <a:r>
              <a:rPr lang="en-US" b="1" dirty="0"/>
              <a:t>Global</a:t>
            </a:r>
            <a:r>
              <a:rPr lang="en-US" dirty="0"/>
              <a:t> information: coherence of different text mentions of potential entities within a document with respect to a knowledge base</a:t>
            </a:r>
          </a:p>
          <a:p>
            <a:r>
              <a:rPr lang="en-US" dirty="0"/>
              <a:t>	→ entity graph</a:t>
            </a:r>
          </a:p>
          <a:p>
            <a:endParaRPr lang="en-US" dirty="0"/>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Example Knowledge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94" name="TextBox 93">
            <a:extLst>
              <a:ext uri="{FF2B5EF4-FFF2-40B4-BE49-F238E27FC236}">
                <a16:creationId xmlns:a16="http://schemas.microsoft.com/office/drawing/2014/main" id="{BDCB8950-01E1-634F-9EC4-D1327AC2D282}"/>
              </a:ext>
            </a:extLst>
          </p:cNvPr>
          <p:cNvSpPr txBox="1"/>
          <p:nvPr/>
        </p:nvSpPr>
        <p:spPr>
          <a:xfrm>
            <a:off x="3218638" y="4176841"/>
            <a:ext cx="408105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Relationships in the knowledge graph</a:t>
            </a:r>
          </a:p>
        </p:txBody>
      </p:sp>
    </p:spTree>
    <p:extLst>
      <p:ext uri="{BB962C8B-B14F-4D97-AF65-F5344CB8AC3E}">
        <p14:creationId xmlns:p14="http://schemas.microsoft.com/office/powerpoint/2010/main" val="836332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“Schindler”</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045516" y="6721180"/>
            <a:ext cx="5902004" cy="707886"/>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Possible interpretations of mention m in the knowledge base by a concept c using local information</a:t>
            </a:r>
          </a:p>
        </p:txBody>
      </p:sp>
      <p:sp>
        <p:nvSpPr>
          <p:cNvPr id="3" name="Rectangle 2">
            <a:extLst>
              <a:ext uri="{FF2B5EF4-FFF2-40B4-BE49-F238E27FC236}">
                <a16:creationId xmlns:a16="http://schemas.microsoft.com/office/drawing/2014/main" id="{EAF5F212-5CE5-2B41-A2D1-1B1F86A9239A}"/>
              </a:ext>
            </a:extLst>
          </p:cNvPr>
          <p:cNvSpPr/>
          <p:nvPr/>
        </p:nvSpPr>
        <p:spPr>
          <a:xfrm>
            <a:off x="5481864" y="627140"/>
            <a:ext cx="6087798" cy="70788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Schindler</a:t>
            </a:r>
            <a:r>
              <a:rPr lang="en-US" sz="2000" dirty="0">
                <a:latin typeface="Calibri" panose="020F0502020204030204" pitchFamily="34" charset="0"/>
                <a:cs typeface="Calibri" panose="020F0502020204030204" pitchFamily="34" charset="0"/>
              </a:rPr>
              <a:t> is a </a:t>
            </a:r>
            <a:r>
              <a:rPr lang="en-US" sz="2000" i="1" dirty="0">
                <a:latin typeface="Calibri" panose="020F0502020204030204" pitchFamily="34" charset="0"/>
                <a:cs typeface="Calibri" panose="020F0502020204030204" pitchFamily="34" charset="0"/>
              </a:rPr>
              <a:t>Swiss</a:t>
            </a:r>
            <a:r>
              <a:rPr lang="en-US" sz="2000" dirty="0">
                <a:latin typeface="Calibri" panose="020F0502020204030204" pitchFamily="34" charset="0"/>
                <a:cs typeface="Calibri" panose="020F0502020204030204" pitchFamily="34" charset="0"/>
              </a:rPr>
              <a:t> industrial company. One of its main competitors is the </a:t>
            </a:r>
            <a:r>
              <a:rPr lang="en-US" sz="2000" i="1" dirty="0">
                <a:latin typeface="Calibri" panose="020F0502020204030204" pitchFamily="34" charset="0"/>
                <a:cs typeface="Calibri" panose="020F0502020204030204" pitchFamily="34" charset="0"/>
              </a:rPr>
              <a:t>American</a:t>
            </a:r>
            <a:r>
              <a:rPr lang="en-US" sz="2000" dirty="0">
                <a:latin typeface="Calibri" panose="020F0502020204030204" pitchFamily="34" charset="0"/>
                <a:cs typeface="Calibri" panose="020F0502020204030204" pitchFamily="34" charset="0"/>
              </a:rPr>
              <a:t> producer, </a:t>
            </a:r>
            <a:r>
              <a:rPr lang="en-US" sz="2000" b="1" dirty="0">
                <a:latin typeface="Calibri" panose="020F0502020204030204" pitchFamily="34" charset="0"/>
                <a:cs typeface="Calibri" panose="020F0502020204030204" pitchFamily="34" charset="0"/>
              </a:rPr>
              <a:t>Otis</a:t>
            </a:r>
            <a:r>
              <a:rPr lang="en-US" sz="20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2FA96165-7AED-C65B-7A11-A6257AC4CAA7}"/>
              </a:ext>
            </a:extLst>
          </p:cNvPr>
          <p:cNvSpPr txBox="1"/>
          <p:nvPr/>
        </p:nvSpPr>
        <p:spPr>
          <a:xfrm>
            <a:off x="721407" y="2214170"/>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CB91558A-230D-88A1-0C93-7BBEFD572B55}"/>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0A31AEED-CAD8-4D70-9641-3851E9A24C3E}"/>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cxnSp>
        <p:nvCxnSpPr>
          <p:cNvPr id="15" name="Straight Arrow Connector 14">
            <a:extLst>
              <a:ext uri="{FF2B5EF4-FFF2-40B4-BE49-F238E27FC236}">
                <a16:creationId xmlns:a16="http://schemas.microsoft.com/office/drawing/2014/main" id="{63CD940F-D9DF-5357-B28B-DAF28345D635}"/>
              </a:ext>
            </a:extLst>
          </p:cNvPr>
          <p:cNvCxnSpPr>
            <a:stCxn id="12" idx="0"/>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D3F0491D-D9A0-9EAB-C322-DD90A781A2EC}"/>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53515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64124" y="1426797"/>
            <a:ext cx="1720984"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1</a:t>
            </a:r>
            <a:r>
              <a:rPr lang="en-US" sz="1800" i="1" dirty="0">
                <a:latin typeface="Calibri" panose="020F0502020204030204" pitchFamily="34" charset="0"/>
                <a:cs typeface="Calibri" panose="020F0502020204030204" pitchFamily="34" charset="0"/>
              </a:rPr>
              <a:t>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28575"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946123" y="2253834"/>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148843" y="465240"/>
            <a:ext cx="4817922"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Entry 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has many more connections to the </a:t>
            </a:r>
          </a:p>
          <a:p>
            <a:r>
              <a:rPr lang="en-US" sz="2000" dirty="0">
                <a:latin typeface="Calibri" panose="020F0502020204030204" pitchFamily="34" charset="0"/>
                <a:cs typeface="Calibri" panose="020F0502020204030204" pitchFamily="34" charset="0"/>
              </a:rPr>
              <a:t>other matched entries than entry e</a:t>
            </a:r>
            <a:r>
              <a:rPr lang="en-US" sz="2000" baseline="-25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76B428F-BE13-D94D-917D-94EEA02DF278}"/>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1073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9525"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2246769"/>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node s </a:t>
            </a:r>
          </a:p>
          <a:p>
            <a:r>
              <a:rPr lang="en-US" sz="2800" dirty="0">
                <a:latin typeface="Calibri" panose="020F0502020204030204" pitchFamily="34" charset="0"/>
                <a:cs typeface="Calibri" panose="020F0502020204030204" pitchFamily="34" charset="0"/>
              </a:rPr>
              <a:t>support the choice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a:p>
            <a:r>
              <a:rPr lang="en-US" sz="2800" dirty="0">
                <a:latin typeface="Calibri" panose="020F0502020204030204" pitchFamily="34" charset="0"/>
                <a:cs typeface="Calibri" panose="020F0502020204030204" pitchFamily="34" charset="0"/>
              </a:rPr>
              <a:t>(as compared to e’, an alternative node)</a:t>
            </a:r>
          </a:p>
        </p:txBody>
      </p:sp>
    </p:spTree>
    <p:extLst>
      <p:ext uri="{BB962C8B-B14F-4D97-AF65-F5344CB8AC3E}">
        <p14:creationId xmlns:p14="http://schemas.microsoft.com/office/powerpoint/2010/main" val="173485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dirty="0"/>
                  <a:t>Same as PageRank, except that random jumps are always back to the same node (or same set of nodes)</a:t>
                </a:r>
              </a:p>
              <a:p>
                <a:pPr marL="457200" indent="-457200">
                  <a:buFont typeface="Arial" panose="020B0604020202020204" pitchFamily="34" charset="0"/>
                  <a:buChar char="•"/>
                </a:pPr>
                <a:r>
                  <a:rPr lang="en-US" dirty="0"/>
                  <a:t>Original motivation: use personal bookmark list as source of rank</a:t>
                </a:r>
              </a:p>
              <a:p>
                <a:pPr marL="457200" indent="-457200">
                  <a:buFont typeface="Arial" panose="020B0604020202020204" pitchFamily="34" charset="0"/>
                  <a:buChar char="•"/>
                </a:pPr>
                <a:r>
                  <a:rPr lang="en-US" dirty="0"/>
                  <a:t>Entity disambiguation: node </a:t>
                </a:r>
                <a14:m>
                  <m:oMath xmlns:m="http://schemas.openxmlformats.org/officeDocument/2006/math">
                    <m:r>
                      <a:rPr lang="fr-CH" i="1" smtClean="0">
                        <a:latin typeface="Cambria Math" panose="02040503050406030204" pitchFamily="18" charset="0"/>
                      </a:rPr>
                      <m:t>𝑠</m:t>
                    </m:r>
                  </m:oMath>
                </a14:m>
                <a:r>
                  <a:rPr lang="en-US" dirty="0"/>
                  <a:t> is considered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dirty="0">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=(0,0,</m:t>
                    </m:r>
                    <m:r>
                      <a:rPr lang="fr-CH" b="0" i="0" smtClean="0">
                        <a:latin typeface="Cambria Math" panose="02040503050406030204" pitchFamily="18" charset="0"/>
                      </a:rPr>
                      <m:t>…,1,…</m:t>
                    </m:r>
                    <m:r>
                      <a:rPr lang="fr-CH" b="0" i="0">
                        <a:latin typeface="Cambria Math" panose="02040503050406030204" pitchFamily="18" charset="0"/>
                      </a:rPr>
                      <m:t>,0)</m:t>
                    </m:r>
                  </m:oMath>
                </a14:m>
                <a:r>
                  <a:rPr lang="fr-CH" dirty="0"/>
                  <a:t>, 1 at entry </a:t>
                </a:r>
                <a14:m>
                  <m:oMath xmlns:m="http://schemas.openxmlformats.org/officeDocument/2006/math">
                    <m:r>
                      <a:rPr lang="fr-CH" i="1">
                        <a:latin typeface="Cambria Math" panose="02040503050406030204" pitchFamily="18" charset="0"/>
                      </a:rPr>
                      <m:t>𝑠</m:t>
                    </m:r>
                  </m:oMath>
                </a14:m>
                <a:endParaRPr lang="fr-CH"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412" t="-1307" r="-3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0D91-F5FE-6F46-AF01-459AA7750C8F}"/>
              </a:ext>
            </a:extLst>
          </p:cNvPr>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DB06-5A73-7746-BEDF-48DAB9C72CE7}"/>
                  </a:ext>
                </a:extLst>
              </p:cNvPr>
              <p:cNvSpPr>
                <a:spLocks noGrp="1"/>
              </p:cNvSpPr>
              <p:nvPr>
                <p:ph idx="1"/>
              </p:nvPr>
            </p:nvSpPr>
            <p:spPr>
              <a:xfrm>
                <a:off x="233048" y="1549485"/>
                <a:ext cx="11179191" cy="5809192"/>
              </a:xfrm>
            </p:spPr>
            <p:txBody>
              <a:bodyPr/>
              <a:lstStyle/>
              <a:p>
                <a:r>
                  <a:rPr lang="en-US" dirty="0"/>
                  <a:t>Standard iterative computation</a:t>
                </a:r>
              </a:p>
              <a:p>
                <a:r>
                  <a:rPr lang="fr-CH" b="0" dirty="0"/>
                  <a:t>	</a:t>
                </a:r>
                <a14:m>
                  <m:oMath xmlns:m="http://schemas.openxmlformats.org/officeDocument/2006/math">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b="0" i="1" smtClean="0">
                            <a:latin typeface="Cambria Math" panose="02040503050406030204" pitchFamily="18" charset="0"/>
                          </a:rPr>
                          <m:t>𝑠</m:t>
                        </m:r>
                        <m:r>
                          <a:rPr lang="fr-CH" b="0" i="1" smtClean="0">
                            <a:latin typeface="Cambria Math" panose="02040503050406030204" pitchFamily="18" charset="0"/>
                          </a:rPr>
                          <m:t>,0</m:t>
                        </m:r>
                      </m:sub>
                    </m:sSub>
                    <m:r>
                      <a:rPr lang="fr-CH"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oMath>
                </a14:m>
                <a:endParaRPr lang="fr-CH" i="1" dirty="0">
                  <a:latin typeface="Cambria Math" panose="02040503050406030204" pitchFamily="18" charset="0"/>
                </a:endParaRPr>
              </a:p>
              <a:p>
                <a:r>
                  <a:rPr lang="en-US" dirty="0"/>
                  <a:t>	</a:t>
                </a:r>
                <a14:m>
                  <m:oMath xmlns:m="http://schemas.openxmlformats.org/officeDocument/2006/math">
                    <m:sSub>
                      <m:sSubPr>
                        <m:ctrlPr>
                          <a:rPr lang="fr-CH" i="1">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𝑐</m:t>
                    </m:r>
                    <m:d>
                      <m:dPr>
                        <m:ctrlPr>
                          <a:rPr lang="fr-CH" i="1">
                            <a:latin typeface="Cambria Math" panose="02040503050406030204" pitchFamily="18" charset="0"/>
                          </a:rPr>
                        </m:ctrlPr>
                      </m:dPr>
                      <m:e>
                        <m:r>
                          <a:rPr lang="fr-CH" i="1">
                            <a:latin typeface="Cambria Math" panose="02040503050406030204" pitchFamily="18" charset="0"/>
                          </a:rPr>
                          <m:t>𝑞𝑅</m:t>
                        </m:r>
                        <m:r>
                          <a:rPr lang="fr-CH"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r>
                                  <a:rPr lang="fr-CH" b="0" i="1" smtClean="0">
                                    <a:latin typeface="Cambria Math" panose="02040503050406030204" pitchFamily="18" charset="0"/>
                                  </a:rPr>
                                  <m:t>,</m:t>
                                </m:r>
                                <m:r>
                                  <a:rPr lang="fr-CH" b="0" i="1" smtClean="0">
                                    <a:latin typeface="Cambria Math" panose="02040503050406030204" pitchFamily="18" charset="0"/>
                                  </a:rPr>
                                  <m:t>𝑖</m:t>
                                </m:r>
                              </m:sub>
                            </m:sSub>
                          </m:e>
                        </m:acc>
                        <m:r>
                          <a:rPr lang="fr-CH" i="1">
                            <a:latin typeface="Cambria Math" panose="02040503050406030204" pitchFamily="18" charset="0"/>
                          </a:rPr>
                          <m:t>+(1−</m:t>
                        </m:r>
                        <m:r>
                          <a:rPr lang="fr-CH" i="1">
                            <a:latin typeface="Cambria Math" panose="02040503050406030204" pitchFamily="18" charset="0"/>
                          </a:rPr>
                          <m:t>𝑞</m:t>
                        </m:r>
                        <m:r>
                          <a:rPr lang="fr-CH"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a14:m>
                <a:endParaRPr lang="en-US" dirty="0"/>
              </a:p>
              <a:p>
                <a:endParaRPr lang="en-US" dirty="0"/>
              </a:p>
              <a:p>
                <a:r>
                  <a:rPr lang="en-US" dirty="0"/>
                  <a:t>Monte Carlo method</a:t>
                </a:r>
              </a:p>
              <a:p>
                <a:pPr marL="457200" indent="-457200">
                  <a:buFontTx/>
                  <a:buChar char="-"/>
                </a:pPr>
                <a:r>
                  <a:rPr lang="en-US" dirty="0"/>
                  <a:t>Perform multiple independent random walks starting at </a:t>
                </a:r>
                <a:r>
                  <a:rPr lang="en-US" i="1" dirty="0"/>
                  <a:t>s</a:t>
                </a:r>
              </a:p>
              <a:p>
                <a:pPr marL="457200" indent="-457200">
                  <a:buFontTx/>
                  <a:buChar char="-"/>
                </a:pPr>
                <a:r>
                  <a:rPr lang="en-US" dirty="0"/>
                  <a:t>Compute distribution of end points of random walks</a:t>
                </a:r>
              </a:p>
              <a:p>
                <a:endParaRPr lang="en-US" dirty="0"/>
              </a:p>
            </p:txBody>
          </p:sp>
        </mc:Choice>
        <mc:Fallback xmlns="">
          <p:sp>
            <p:nvSpPr>
              <p:cNvPr id="3" name="Content Placeholder 2">
                <a:extLst>
                  <a:ext uri="{FF2B5EF4-FFF2-40B4-BE49-F238E27FC236}">
                    <a16:creationId xmlns:a16="http://schemas.microsoft.com/office/drawing/2014/main" id="{025DDB06-5A73-7746-BEDF-48DAB9C72CE7}"/>
                  </a:ext>
                </a:extLst>
              </p:cNvPr>
              <p:cNvSpPr>
                <a:spLocks noGrp="1" noRot="1" noChangeAspect="1" noMove="1" noResize="1" noEditPoints="1" noAdjustHandles="1" noChangeArrowheads="1" noChangeShapeType="1" noTextEdit="1"/>
              </p:cNvSpPr>
              <p:nvPr>
                <p:ph idx="1"/>
              </p:nvPr>
            </p:nvSpPr>
            <p:spPr>
              <a:xfrm>
                <a:off x="233048" y="1549485"/>
                <a:ext cx="11179191" cy="5809192"/>
              </a:xfrm>
              <a:blipFill>
                <a:blip r:embed="rId3"/>
                <a:stretch>
                  <a:fillRect l="-1361"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4B275E-8182-AB48-8E67-D46BAFEBE7F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807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662742" y="2281753"/>
            <a:ext cx="219643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PPR</a:t>
            </a:r>
            <a:r>
              <a:rPr lang="en-US" sz="2400" baseline="-25000"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(e</a:t>
            </a:r>
            <a:r>
              <a:rPr lang="en-US" sz="2400" baseline="-25000" dirty="0">
                <a:latin typeface="Calibri" panose="020F0502020204030204" pitchFamily="34" charset="0"/>
                <a:cs typeface="Calibri" panose="020F0502020204030204" pitchFamily="34" charset="0"/>
              </a:rPr>
              <a:t>11</a:t>
            </a:r>
            <a:r>
              <a:rPr lang="en-US" sz="2400" dirty="0">
                <a:latin typeface="Calibri" panose="020F0502020204030204" pitchFamily="34" charset="0"/>
                <a:cs typeface="Calibri" panose="020F0502020204030204" pitchFamily="34" charset="0"/>
              </a:rPr>
              <a:t>)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7467935" y="1450716"/>
            <a:ext cx="4171718"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Source node s supports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concept c</a:t>
            </a:r>
            <a:r>
              <a:rPr lang="en-US" sz="3200" baseline="-25000" dirty="0">
                <a:latin typeface="Calibri" panose="020F0502020204030204" pitchFamily="34" charset="0"/>
                <a:cs typeface="Calibri" panose="020F0502020204030204" pitchFamily="34" charset="0"/>
              </a:rPr>
              <a:t>11</a:t>
            </a:r>
            <a:endParaRPr lang="en-US" sz="32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0C3466-1FFC-654C-BDD2-074B38F65119}"/>
              </a:ext>
            </a:extLst>
          </p:cNvPr>
          <p:cNvSpPr txBox="1"/>
          <p:nvPr/>
        </p:nvSpPr>
        <p:spPr>
          <a:xfrm>
            <a:off x="4044819" y="1560390"/>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26" name="TextBox 25">
            <a:extLst>
              <a:ext uri="{FF2B5EF4-FFF2-40B4-BE49-F238E27FC236}">
                <a16:creationId xmlns:a16="http://schemas.microsoft.com/office/drawing/2014/main" id="{8AAFEEF1-4A22-E151-4C1C-49EBB0914431}"/>
              </a:ext>
            </a:extLst>
          </p:cNvPr>
          <p:cNvSpPr txBox="1"/>
          <p:nvPr/>
        </p:nvSpPr>
        <p:spPr>
          <a:xfrm>
            <a:off x="1120409" y="1674762"/>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27" name="TextBox 26">
            <a:extLst>
              <a:ext uri="{FF2B5EF4-FFF2-40B4-BE49-F238E27FC236}">
                <a16:creationId xmlns:a16="http://schemas.microsoft.com/office/drawing/2014/main" id="{6AE6766D-3E88-66DD-C969-E6F24BEEF9AE}"/>
              </a:ext>
            </a:extLst>
          </p:cNvPr>
          <p:cNvSpPr txBox="1"/>
          <p:nvPr/>
        </p:nvSpPr>
        <p:spPr>
          <a:xfrm>
            <a:off x="5534243" y="1627649"/>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0138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dirty="0"/>
                  <a:t>Only one interpretation </a:t>
                </a:r>
                <a14:m>
                  <m:oMath xmlns:m="http://schemas.openxmlformats.org/officeDocument/2006/math">
                    <m:r>
                      <a:rPr lang="fr-CH" i="1">
                        <a:latin typeface="Cambria Math" panose="02040503050406030204" pitchFamily="18" charset="0"/>
                      </a:rPr>
                      <m:t>𝑐</m:t>
                    </m:r>
                  </m:oMath>
                </a14:m>
                <a:r>
                  <a:rPr lang="en-US" dirty="0"/>
                  <a:t> for a mention </a:t>
                </a:r>
                <a14:m>
                  <m:oMath xmlns:m="http://schemas.openxmlformats.org/officeDocument/2006/math">
                    <m:r>
                      <a:rPr lang="fr-CH" i="1">
                        <a:latin typeface="Cambria Math" panose="02040503050406030204" pitchFamily="18" charset="0"/>
                      </a:rPr>
                      <m:t>𝑚</m:t>
                    </m:r>
                  </m:oMath>
                </a14:m>
                <a:r>
                  <a:rPr lang="en-US" dirty="0"/>
                  <a:t> is valid</a:t>
                </a:r>
              </a:p>
              <a:p>
                <a:pPr marL="457200" indent="-457200">
                  <a:buFontTx/>
                  <a:buChar char="-"/>
                </a:pPr>
                <a:r>
                  <a:rPr lang="en-US" dirty="0"/>
                  <a:t>Competing nodes </a:t>
                </a:r>
                <a14:m>
                  <m:oMath xmlns:m="http://schemas.openxmlformats.org/officeDocument/2006/math">
                    <m:r>
                      <a:rPr lang="fr-CH" i="1">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cannot support </a:t>
                </a:r>
                <a14:m>
                  <m:oMath xmlns:m="http://schemas.openxmlformats.org/officeDocument/2006/math">
                    <m:r>
                      <a:rPr lang="fr-CH" i="1">
                        <a:latin typeface="Cambria Math" panose="02040503050406030204" pitchFamily="18" charset="0"/>
                      </a:rPr>
                      <m:t>𝑒</m:t>
                    </m:r>
                  </m:oMath>
                </a14:m>
                <a:endParaRPr lang="en-US" dirty="0"/>
              </a:p>
              <a:p>
                <a:pPr marL="457200" indent="-457200">
                  <a:buFontTx/>
                  <a:buChar char="-"/>
                </a:pPr>
                <a:r>
                  <a:rPr lang="en-US" dirty="0"/>
                  <a:t>For multiple nodes </a:t>
                </a:r>
                <a14:m>
                  <m:oMath xmlns:m="http://schemas.openxmlformats.org/officeDocument/2006/math">
                    <m:r>
                      <a:rPr lang="fr-CH" i="1">
                        <a:latin typeface="Cambria Math" panose="02040503050406030204" pitchFamily="18" charset="0"/>
                      </a:rPr>
                      <m:t>𝑠</m:t>
                    </m:r>
                  </m:oMath>
                </a14:m>
                <a:r>
                  <a:rPr lang="en-US" dirty="0"/>
                  <a:t> that have the same entity mention </a:t>
                </a:r>
                <a14:m>
                  <m:oMath xmlns:m="http://schemas.openxmlformats.org/officeDocument/2006/math">
                    <m:r>
                      <a:rPr lang="fr-CH" i="1">
                        <a:latin typeface="Cambria Math" panose="02040503050406030204" pitchFamily="18" charset="0"/>
                      </a:rPr>
                      <m:t>𝑚</m:t>
                    </m:r>
                    <m:r>
                      <a:rPr lang="fr-CH" b="0" i="1">
                        <a:latin typeface="Cambria Math" panose="02040503050406030204" pitchFamily="18" charset="0"/>
                      </a:rPr>
                      <m:t>′</m:t>
                    </m:r>
                  </m:oMath>
                </a14:m>
                <a:r>
                  <a:rPr lang="en-US" dirty="0"/>
                  <a:t>, only the one with highest contribution is considered</a:t>
                </a:r>
              </a:p>
              <a:p>
                <a:endParaRPr lang="en-US" dirty="0"/>
              </a:p>
              <a:p>
                <a:r>
                  <a:rPr lang="en-US" dirty="0"/>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529" t="-1307" r="-21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dirty="0"/>
              <a:t>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dirty="0"/>
                  <a:t>Finding the concept candidate linked to a mention </a:t>
                </a:r>
                <a14:m>
                  <m:oMath xmlns:m="http://schemas.openxmlformats.org/officeDocument/2006/math">
                    <m:r>
                      <a:rPr lang="fr-CH" i="1">
                        <a:latin typeface="Cambria Math" panose="02040503050406030204" pitchFamily="18" charset="0"/>
                      </a:rPr>
                      <m:t>𝑚</m:t>
                    </m:r>
                  </m:oMath>
                </a14:m>
                <a:r>
                  <a:rPr lang="en-US" dirty="0"/>
                  <a:t> that is most likely to be valid</a:t>
                </a:r>
              </a:p>
              <a:p>
                <a:pPr marL="514350" indent="-514350">
                  <a:buFont typeface="+mj-lt"/>
                  <a:buAutoNum type="arabicPeriod"/>
                </a:pPr>
                <a:r>
                  <a:rPr lang="en-US" dirty="0"/>
                  <a:t>For a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dirty="0"/>
                  <a:t>compute total support received from contributing nodes </a:t>
                </a:r>
                <a14:m>
                  <m:oMath xmlns:m="http://schemas.openxmlformats.org/officeDocument/2006/math">
                    <m:r>
                      <a:rPr lang="fr-CH" i="1">
                        <a:latin typeface="Cambria Math" panose="02040503050406030204" pitchFamily="18" charset="0"/>
                      </a:rPr>
                      <m:t>𝑠</m:t>
                    </m:r>
                  </m:oMath>
                </a14:m>
                <a:br>
                  <a:rPr lang="en-US" dirty="0"/>
                </a:br>
                <a:endParaRPr lang="en-US" dirty="0"/>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dirty="0"/>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dirty="0"/>
              </a:p>
              <a:p>
                <a:endParaRPr lang="en-US" dirty="0"/>
              </a:p>
              <a:p>
                <a:pPr marL="514350" indent="-514350">
                  <a:buFont typeface="+mj-lt"/>
                  <a:buAutoNum type="arabicPeriod" startAt="2"/>
                </a:pPr>
                <a:r>
                  <a:rPr lang="en-US" dirty="0"/>
                  <a:t>Select the candidate with highest score</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529" t="-1307" r="-941" b="-1525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dirty="0"/>
                  <a:t>The method can furthermore consider popularity measures for nodes, e.g., it’s degree</a:t>
                </a:r>
              </a:p>
              <a:p>
                <a:pPr marL="457200" indent="-457200">
                  <a:buFont typeface="Arial" panose="020B0604020202020204" pitchFamily="34" charset="0"/>
                  <a:buChar char="•"/>
                </a:pPr>
                <a:r>
                  <a:rPr lang="en-US" dirty="0"/>
                  <a:t>If information is insufficient, favor popular nodes</a:t>
                </a:r>
              </a:p>
              <a:p>
                <a:pPr marL="457200" indent="-457200">
                  <a:buFont typeface="Arial" panose="020B0604020202020204" pitchFamily="34" charset="0"/>
                  <a:buChar char="•"/>
                </a:pPr>
                <a:endParaRPr lang="en-US" dirty="0"/>
              </a:p>
              <a:p>
                <a:endParaRPr lang="fr-C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dirty="0">
                    <a:latin typeface="Cambria Math" panose="02040503050406030204" pitchFamily="18" charset="0"/>
                  </a:rPr>
                </a:br>
                <a:r>
                  <a:rPr lang="fr-CH" sz="3200" b="0" i="1" dirty="0">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dirty="0"/>
              </a:p>
              <a:p>
                <a:endParaRPr lang="en-US" dirty="0"/>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514" y="3528764"/>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59039" y="3367181"/>
            <a:ext cx="1388522"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86851" y="2896102"/>
            <a:ext cx="1585690"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27528" y="3264016"/>
            <a:ext cx="1330814"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Other methods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92455" y="3286390"/>
            <a:ext cx="1289135"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Uses pageRank</a:t>
            </a:r>
          </a:p>
        </p:txBody>
      </p:sp>
      <p:sp>
        <p:nvSpPr>
          <p:cNvPr id="3" name="Rectangle 2">
            <a:extLst>
              <a:ext uri="{FF2B5EF4-FFF2-40B4-BE49-F238E27FC236}">
                <a16:creationId xmlns:a16="http://schemas.microsoft.com/office/drawing/2014/main" id="{C56C4CF2-55CA-3684-CCA7-F02D13D658EA}"/>
              </a:ext>
            </a:extLst>
          </p:cNvPr>
          <p:cNvSpPr/>
          <p:nvPr/>
        </p:nvSpPr>
        <p:spPr bwMode="auto">
          <a:xfrm>
            <a:off x="637222" y="4480916"/>
            <a:ext cx="10297144"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674100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4715-767F-F712-03DD-8C4D2D0E6229}"/>
              </a:ext>
            </a:extLst>
          </p:cNvPr>
          <p:cNvSpPr>
            <a:spLocks noGrp="1"/>
          </p:cNvSpPr>
          <p:nvPr>
            <p:ph type="title"/>
          </p:nvPr>
        </p:nvSpPr>
        <p:spPr/>
        <p:txBody>
          <a:bodyPr/>
          <a:lstStyle/>
          <a:p>
            <a:r>
              <a:rPr lang="en-CH" dirty="0"/>
              <a:t>4.1.4 Entity Matching with GPT</a:t>
            </a:r>
          </a:p>
        </p:txBody>
      </p:sp>
      <p:sp>
        <p:nvSpPr>
          <p:cNvPr id="3" name="Content Placeholder 2">
            <a:extLst>
              <a:ext uri="{FF2B5EF4-FFF2-40B4-BE49-F238E27FC236}">
                <a16:creationId xmlns:a16="http://schemas.microsoft.com/office/drawing/2014/main" id="{DF1FF471-BFD6-C8EA-6A03-99A5376E9164}"/>
              </a:ext>
            </a:extLst>
          </p:cNvPr>
          <p:cNvSpPr>
            <a:spLocks noGrp="1"/>
          </p:cNvSpPr>
          <p:nvPr>
            <p:ph idx="1"/>
          </p:nvPr>
        </p:nvSpPr>
        <p:spPr/>
        <p:txBody>
          <a:bodyPr/>
          <a:lstStyle/>
          <a:p>
            <a:r>
              <a:rPr lang="en-CH" dirty="0"/>
              <a:t>GPT can be prompted to directly decide whether to entities are the same</a:t>
            </a:r>
          </a:p>
          <a:p>
            <a:r>
              <a:rPr lang="en-CH" dirty="0"/>
              <a:t>- the challenge is to design good prompts</a:t>
            </a:r>
          </a:p>
        </p:txBody>
      </p:sp>
      <p:sp>
        <p:nvSpPr>
          <p:cNvPr id="4" name="Footer Placeholder 3">
            <a:extLst>
              <a:ext uri="{FF2B5EF4-FFF2-40B4-BE49-F238E27FC236}">
                <a16:creationId xmlns:a16="http://schemas.microsoft.com/office/drawing/2014/main" id="{DF320413-6D66-9F65-D1A0-C9D73BFD734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descr="A screenshot of a computer program&#10;&#10;Description automatically generated">
            <a:extLst>
              <a:ext uri="{FF2B5EF4-FFF2-40B4-BE49-F238E27FC236}">
                <a16:creationId xmlns:a16="http://schemas.microsoft.com/office/drawing/2014/main" id="{D76BE4D2-A3C7-4437-238F-6A43768DF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78" y="3335142"/>
            <a:ext cx="10002185" cy="3466666"/>
          </a:xfrm>
          <a:prstGeom prst="rect">
            <a:avLst/>
          </a:prstGeom>
        </p:spPr>
      </p:pic>
    </p:spTree>
    <p:extLst>
      <p:ext uri="{BB962C8B-B14F-4D97-AF65-F5344CB8AC3E}">
        <p14:creationId xmlns:p14="http://schemas.microsoft.com/office/powerpoint/2010/main" val="3220706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F51F-036C-F145-1B74-A9E96FFF73C1}"/>
              </a:ext>
            </a:extLst>
          </p:cNvPr>
          <p:cNvSpPr>
            <a:spLocks noGrp="1"/>
          </p:cNvSpPr>
          <p:nvPr>
            <p:ph type="title"/>
          </p:nvPr>
        </p:nvSpPr>
        <p:spPr/>
        <p:txBody>
          <a:bodyPr/>
          <a:lstStyle/>
          <a:p>
            <a:r>
              <a:rPr lang="en-CH" dirty="0"/>
              <a:t>Considerations in Prompt Design</a:t>
            </a:r>
          </a:p>
        </p:txBody>
      </p:sp>
      <p:sp>
        <p:nvSpPr>
          <p:cNvPr id="3" name="Content Placeholder 2">
            <a:extLst>
              <a:ext uri="{FF2B5EF4-FFF2-40B4-BE49-F238E27FC236}">
                <a16:creationId xmlns:a16="http://schemas.microsoft.com/office/drawing/2014/main" id="{5179E6CA-6699-F39A-D114-C1199F9B6859}"/>
              </a:ext>
            </a:extLst>
          </p:cNvPr>
          <p:cNvSpPr>
            <a:spLocks noGrp="1"/>
          </p:cNvSpPr>
          <p:nvPr>
            <p:ph idx="1"/>
          </p:nvPr>
        </p:nvSpPr>
        <p:spPr/>
        <p:txBody>
          <a:bodyPr/>
          <a:lstStyle/>
          <a:p>
            <a:r>
              <a:rPr lang="en-GB" dirty="0"/>
              <a:t>G</a:t>
            </a:r>
            <a:r>
              <a:rPr lang="en-CH" dirty="0"/>
              <a:t>eneral vs. domain-specific</a:t>
            </a:r>
          </a:p>
          <a:p>
            <a:pPr marL="457200" indent="-457200">
              <a:buFont typeface="Arial" panose="020B0604020202020204" pitchFamily="34" charset="0"/>
              <a:buChar char="•"/>
            </a:pPr>
            <a:r>
              <a:rPr lang="en-CH" dirty="0"/>
              <a:t>“are these entities the same?” vs. “are these products the same”</a:t>
            </a:r>
          </a:p>
          <a:p>
            <a:r>
              <a:rPr lang="en-CH" dirty="0"/>
              <a:t>Simple vs. complex</a:t>
            </a:r>
          </a:p>
          <a:p>
            <a:pPr marL="457200" indent="-457200">
              <a:buFont typeface="Arial" panose="020B0604020202020204" pitchFamily="34" charset="0"/>
              <a:buChar char="•"/>
            </a:pPr>
            <a:r>
              <a:rPr lang="en-CH" dirty="0"/>
              <a:t>”match” vs. “refer to</a:t>
            </a:r>
            <a:r>
              <a:rPr lang="en-GB" dirty="0"/>
              <a:t> t</a:t>
            </a:r>
            <a:r>
              <a:rPr lang="en-CH" dirty="0"/>
              <a:t>he same real-world entity”</a:t>
            </a:r>
          </a:p>
          <a:p>
            <a:r>
              <a:rPr lang="en-CH" dirty="0"/>
              <a:t>Free vs. forced answer</a:t>
            </a:r>
          </a:p>
          <a:p>
            <a:pPr marL="457200" indent="-457200">
              <a:buFont typeface="Arial" panose="020B0604020202020204" pitchFamily="34" charset="0"/>
              <a:buChar char="•"/>
            </a:pPr>
            <a:r>
              <a:rPr lang="en-CH" dirty="0"/>
              <a:t>“answers with ‘yes’ or ‘no” vs. no instruction</a:t>
            </a:r>
          </a:p>
          <a:p>
            <a:r>
              <a:rPr lang="en-CH" dirty="0"/>
              <a:t>Adding entity attributes</a:t>
            </a:r>
          </a:p>
          <a:p>
            <a:pPr marL="457200" indent="-457200">
              <a:buFont typeface="Arial" panose="020B0604020202020204" pitchFamily="34" charset="0"/>
              <a:buChar char="•"/>
            </a:pPr>
            <a:r>
              <a:rPr lang="en-GB" dirty="0"/>
              <a:t>A</a:t>
            </a:r>
            <a:r>
              <a:rPr lang="en-CH" dirty="0"/>
              <a:t>dding price information or not</a:t>
            </a:r>
          </a:p>
        </p:txBody>
      </p:sp>
      <p:sp>
        <p:nvSpPr>
          <p:cNvPr id="4" name="Footer Placeholder 3">
            <a:extLst>
              <a:ext uri="{FF2B5EF4-FFF2-40B4-BE49-F238E27FC236}">
                <a16:creationId xmlns:a16="http://schemas.microsoft.com/office/drawing/2014/main" id="{792E7626-5E45-4110-3136-57E25E1BABC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4613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1257-7C47-A4C2-65CD-08BC462B4FB3}"/>
              </a:ext>
            </a:extLst>
          </p:cNvPr>
          <p:cNvSpPr>
            <a:spLocks noGrp="1"/>
          </p:cNvSpPr>
          <p:nvPr>
            <p:ph type="title"/>
          </p:nvPr>
        </p:nvSpPr>
        <p:spPr/>
        <p:txBody>
          <a:bodyPr/>
          <a:lstStyle/>
          <a:p>
            <a:r>
              <a:rPr lang="en-CH" dirty="0"/>
              <a:t>Sample 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B31A5D66-0B3D-8E11-D87C-957B4788A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5455" y="1549401"/>
            <a:ext cx="5037084" cy="3886594"/>
          </a:xfrm>
        </p:spPr>
      </p:pic>
      <p:sp>
        <p:nvSpPr>
          <p:cNvPr id="4" name="Footer Placeholder 3">
            <a:extLst>
              <a:ext uri="{FF2B5EF4-FFF2-40B4-BE49-F238E27FC236}">
                <a16:creationId xmlns:a16="http://schemas.microsoft.com/office/drawing/2014/main" id="{9044AA0A-A38D-460E-AFF3-0E0BC9732CB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TextBox 6">
            <a:extLst>
              <a:ext uri="{FF2B5EF4-FFF2-40B4-BE49-F238E27FC236}">
                <a16:creationId xmlns:a16="http://schemas.microsoft.com/office/drawing/2014/main" id="{F097106D-E287-DF11-9A29-29783F933182}"/>
              </a:ext>
            </a:extLst>
          </p:cNvPr>
          <p:cNvSpPr txBox="1"/>
          <p:nvPr/>
        </p:nvSpPr>
        <p:spPr>
          <a:xfrm>
            <a:off x="8387903" y="1549400"/>
            <a:ext cx="1004636" cy="795745"/>
          </a:xfrm>
          <a:prstGeom prst="rect">
            <a:avLst/>
          </a:prstGeom>
          <a:solidFill>
            <a:srgbClr val="FFFF00">
              <a:alpha val="36902"/>
            </a:srgbClr>
          </a:solidFill>
          <a:ln>
            <a:noFill/>
          </a:ln>
        </p:spPr>
        <p:txBody>
          <a:bodyPr wrap="square" rtlCol="0">
            <a:spAutoFit/>
          </a:bodyPr>
          <a:lstStyle/>
          <a:p>
            <a:endParaRPr lang="en-CH" dirty="0"/>
          </a:p>
        </p:txBody>
      </p:sp>
      <p:sp>
        <p:nvSpPr>
          <p:cNvPr id="8" name="TextBox 7">
            <a:extLst>
              <a:ext uri="{FF2B5EF4-FFF2-40B4-BE49-F238E27FC236}">
                <a16:creationId xmlns:a16="http://schemas.microsoft.com/office/drawing/2014/main" id="{326B6F82-9847-59B1-7AAB-45D2F496433E}"/>
              </a:ext>
            </a:extLst>
          </p:cNvPr>
          <p:cNvSpPr txBox="1"/>
          <p:nvPr/>
        </p:nvSpPr>
        <p:spPr>
          <a:xfrm>
            <a:off x="258254" y="5512352"/>
            <a:ext cx="3953070" cy="1815882"/>
          </a:xfrm>
          <a:prstGeom prst="rect">
            <a:avLst/>
          </a:prstGeom>
          <a:noFill/>
        </p:spPr>
        <p:txBody>
          <a:bodyPr wrap="none" rtlCol="0">
            <a:spAutoFit/>
          </a:bodyPr>
          <a:lstStyle/>
          <a:p>
            <a:pPr algn="l"/>
            <a:r>
              <a:rPr lang="en-CH" sz="2800" dirty="0">
                <a:solidFill>
                  <a:schemeClr val="tx1"/>
                </a:solidFill>
                <a:latin typeface="Calibri"/>
                <a:cs typeface="Calibri"/>
              </a:rPr>
              <a:t>Findings on what helps</a:t>
            </a:r>
          </a:p>
          <a:p>
            <a:pPr algn="l"/>
            <a:r>
              <a:rPr lang="en-CH" sz="2800" dirty="0">
                <a:solidFill>
                  <a:schemeClr val="tx1"/>
                </a:solidFill>
                <a:latin typeface="Calibri"/>
                <a:cs typeface="Calibri"/>
              </a:rPr>
              <a:t>- domain-specific wording</a:t>
            </a:r>
          </a:p>
          <a:p>
            <a:pPr algn="l"/>
            <a:r>
              <a:rPr lang="en-CH" sz="2800" dirty="0">
                <a:solidFill>
                  <a:schemeClr val="tx1"/>
                </a:solidFill>
                <a:latin typeface="Calibri"/>
                <a:cs typeface="Calibri"/>
              </a:rPr>
              <a:t>- simpler wording</a:t>
            </a:r>
          </a:p>
          <a:p>
            <a:pPr algn="l"/>
            <a:r>
              <a:rPr lang="en-CH" sz="2800" dirty="0">
                <a:solidFill>
                  <a:schemeClr val="tx1"/>
                </a:solidFill>
                <a:latin typeface="Calibri"/>
                <a:cs typeface="Calibri"/>
              </a:rPr>
              <a:t>- forcing an answer </a:t>
            </a:r>
          </a:p>
        </p:txBody>
      </p:sp>
      <p:sp>
        <p:nvSpPr>
          <p:cNvPr id="9" name="TextBox 8">
            <a:extLst>
              <a:ext uri="{FF2B5EF4-FFF2-40B4-BE49-F238E27FC236}">
                <a16:creationId xmlns:a16="http://schemas.microsoft.com/office/drawing/2014/main" id="{550FC1C6-3A2A-C333-2B5B-7701D4033871}"/>
              </a:ext>
            </a:extLst>
          </p:cNvPr>
          <p:cNvSpPr txBox="1"/>
          <p:nvPr/>
        </p:nvSpPr>
        <p:spPr>
          <a:xfrm>
            <a:off x="5795615" y="5568251"/>
            <a:ext cx="5328592" cy="1384995"/>
          </a:xfrm>
          <a:prstGeom prst="rect">
            <a:avLst/>
          </a:prstGeom>
          <a:noFill/>
        </p:spPr>
        <p:txBody>
          <a:bodyPr wrap="square" rtlCol="0">
            <a:spAutoFit/>
          </a:bodyPr>
          <a:lstStyle/>
          <a:p>
            <a:pPr algn="l"/>
            <a:r>
              <a:rPr lang="en-CH" sz="2800" dirty="0">
                <a:solidFill>
                  <a:schemeClr val="tx1"/>
                </a:solidFill>
                <a:latin typeface="Calibri"/>
                <a:cs typeface="Calibri"/>
              </a:rPr>
              <a:t>Findings on what hurts</a:t>
            </a:r>
          </a:p>
          <a:p>
            <a:pPr algn="l"/>
            <a:r>
              <a:rPr lang="en-CH" sz="2800" dirty="0">
                <a:solidFill>
                  <a:schemeClr val="tx1"/>
                </a:solidFill>
                <a:latin typeface="Calibri"/>
                <a:cs typeface="Calibri"/>
              </a:rPr>
              <a:t>- price information or products (lack of normalization)</a:t>
            </a:r>
          </a:p>
        </p:txBody>
      </p:sp>
    </p:spTree>
    <p:extLst>
      <p:ext uri="{BB962C8B-B14F-4D97-AF65-F5344CB8AC3E}">
        <p14:creationId xmlns:p14="http://schemas.microsoft.com/office/powerpoint/2010/main" val="122276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EABA-E036-87CD-FC8E-557F339393AA}"/>
              </a:ext>
            </a:extLst>
          </p:cNvPr>
          <p:cNvSpPr>
            <a:spLocks noGrp="1"/>
          </p:cNvSpPr>
          <p:nvPr>
            <p:ph type="title"/>
          </p:nvPr>
        </p:nvSpPr>
        <p:spPr/>
        <p:txBody>
          <a:bodyPr/>
          <a:lstStyle/>
          <a:p>
            <a:r>
              <a:rPr lang="en-CH" dirty="0"/>
              <a:t>In-context Learning</a:t>
            </a:r>
          </a:p>
        </p:txBody>
      </p:sp>
      <p:sp>
        <p:nvSpPr>
          <p:cNvPr id="3" name="Content Placeholder 2">
            <a:extLst>
              <a:ext uri="{FF2B5EF4-FFF2-40B4-BE49-F238E27FC236}">
                <a16:creationId xmlns:a16="http://schemas.microsoft.com/office/drawing/2014/main" id="{03C3FE9A-A3A8-EB5B-1FE4-3D77B1DFD329}"/>
              </a:ext>
            </a:extLst>
          </p:cNvPr>
          <p:cNvSpPr>
            <a:spLocks noGrp="1"/>
          </p:cNvSpPr>
          <p:nvPr>
            <p:ph idx="1"/>
          </p:nvPr>
        </p:nvSpPr>
        <p:spPr/>
        <p:txBody>
          <a:bodyPr/>
          <a:lstStyle/>
          <a:p>
            <a:r>
              <a:rPr lang="en-CH" dirty="0"/>
              <a:t>Providing sample training data</a:t>
            </a:r>
          </a:p>
          <a:p>
            <a:endParaRPr lang="en-GB" sz="1400" dirty="0"/>
          </a:p>
          <a:p>
            <a:r>
              <a:rPr lang="en-GB" sz="1400" dirty="0"/>
              <a:t>Matches:</a:t>
            </a:r>
          </a:p>
          <a:p>
            <a:r>
              <a:rPr lang="en-GB" sz="1400" dirty="0"/>
              <a:t>Product 1: 'Title: SANDISK EXTREME PRO SDHC 32GB 300MB/S UHS-II U3' Product 2: 'Title: </a:t>
            </a:r>
            <a:r>
              <a:rPr lang="en-GB" sz="1400" dirty="0" err="1"/>
              <a:t>Sandisk</a:t>
            </a:r>
            <a:r>
              <a:rPr lang="en-GB" sz="1400" dirty="0"/>
              <a:t> SDXC card Extreme Pro UHS-II, 32gb, 300mbps'</a:t>
            </a:r>
          </a:p>
          <a:p>
            <a:r>
              <a:rPr lang="en-GB" sz="1400" dirty="0"/>
              <a:t>Product 1: 'Title: Dymo 53718 Black On Yellow - 24mm' Product 2: 'Title: Dymo 24mm Black On Yellow D1 Tape (53718)'</a:t>
            </a:r>
          </a:p>
          <a:p>
            <a:r>
              <a:rPr lang="en-GB" sz="1400" dirty="0"/>
              <a:t>Product 1: 'Title: DS-7216HQHI-K1 Hikvision 16 cs. </a:t>
            </a:r>
            <a:r>
              <a:rPr lang="en-GB" sz="1400" dirty="0" err="1"/>
              <a:t>TurboHD</a:t>
            </a:r>
            <a:r>
              <a:rPr lang="en-GB" sz="1400" dirty="0"/>
              <a:t> DVR' Product 2: 'Title: Hikvision DS-7216HQHI-K1 Turbo HD DVR'</a:t>
            </a:r>
          </a:p>
          <a:p>
            <a:r>
              <a:rPr lang="en-GB" sz="1400" dirty="0"/>
              <a:t>Product 1: 'Title: APCRBC133APC Replacement Battery Cartridge #133' Product 2: 'Title: APC RBC133 Replacement Battery Cartridge'</a:t>
            </a:r>
          </a:p>
          <a:p>
            <a:r>
              <a:rPr lang="en-GB" sz="1400" dirty="0"/>
              <a:t>Product 1: 'Title: Gigabyte NVIDIA GeForce GTX 1650 4GB D6 OC Turing Graphics Card' Product 2: 'Title: </a:t>
            </a:r>
            <a:r>
              <a:rPr lang="en-GB" sz="1400" dirty="0" err="1"/>
              <a:t>GigaByte</a:t>
            </a:r>
            <a:r>
              <a:rPr lang="en-GB" sz="1400" dirty="0"/>
              <a:t> GeForce GTX 1650 D6 </a:t>
            </a:r>
            <a:r>
              <a:rPr lang="en-GB" sz="1400" dirty="0" err="1"/>
              <a:t>Windforce</a:t>
            </a:r>
            <a:r>
              <a:rPr lang="en-GB" sz="1400" dirty="0"/>
              <a:t> OC 4G'</a:t>
            </a:r>
          </a:p>
          <a:p>
            <a:r>
              <a:rPr lang="en-GB" sz="1400" dirty="0"/>
              <a:t>Non-matches:</a:t>
            </a:r>
          </a:p>
          <a:p>
            <a:r>
              <a:rPr lang="en-GB" sz="1400" dirty="0"/>
              <a:t>Product 1: 'Title: RAM Corsair </a:t>
            </a:r>
            <a:r>
              <a:rPr lang="en-GB" sz="1400" dirty="0" err="1"/>
              <a:t>ValueSelect</a:t>
            </a:r>
            <a:r>
              <a:rPr lang="en-GB" sz="1400" dirty="0"/>
              <a:t> DDR4 2133MHz 1x8Go' Product 2: 'Title: CORSAIR New 8gb (1x8gb) Ddr4 2666mhz Vengeance CMK8GX4M1A2666C16'</a:t>
            </a:r>
          </a:p>
          <a:p>
            <a:r>
              <a:rPr lang="en-GB" sz="1400" dirty="0"/>
              <a:t>Product 1: 'Title: Evolis </a:t>
            </a:r>
            <a:r>
              <a:rPr lang="en-GB" sz="1400" dirty="0" err="1"/>
              <a:t>Zenius</a:t>
            </a:r>
            <a:r>
              <a:rPr lang="en-GB" sz="1400" dirty="0"/>
              <a:t>/Primacy Black Monochrome Ribbon 2000 image RCT023NAA' Product 2: 'Title: Zebra 800015-101 Black Monochrome Ribbon - 1000 Prints'</a:t>
            </a:r>
          </a:p>
          <a:p>
            <a:r>
              <a:rPr lang="en-GB" sz="1400" dirty="0"/>
              <a:t>Product 1: 'Title: 128GB </a:t>
            </a:r>
            <a:r>
              <a:rPr lang="en-GB" sz="1400" dirty="0" err="1"/>
              <a:t>Pendrive</a:t>
            </a:r>
            <a:r>
              <a:rPr lang="en-GB" sz="1400" dirty="0"/>
              <a:t> SanDisk Extreme PRO SSD USB 3.1 420MB/s' Product 2: 'Title: SanDisk 128GB Extreme Pro SDXC 150MB/s V-30 UHS-1 U3 Memory Card'</a:t>
            </a:r>
          </a:p>
          <a:p>
            <a:r>
              <a:rPr lang="en-GB" sz="1400" dirty="0"/>
              <a:t>Product 1: 'Title: Samsung SSD 970 EVO Plus 250GB' Product 2: 'Title: Samsung 970 EVO SSD M.2 2280 - 500GB'</a:t>
            </a:r>
          </a:p>
          <a:p>
            <a:r>
              <a:rPr lang="en-GB" sz="1400" dirty="0"/>
              <a:t>Product 1: 'Title: </a:t>
            </a:r>
            <a:r>
              <a:rPr lang="en-GB" sz="1400" dirty="0" err="1"/>
              <a:t>Akumulator</a:t>
            </a:r>
            <a:r>
              <a:rPr lang="en-GB" sz="1400" dirty="0"/>
              <a:t> APC Replacement Battery Cartridge #110' Product 2: 'Title: APC - Replacement Battery Cartridge #117'</a:t>
            </a:r>
          </a:p>
          <a:p>
            <a:r>
              <a:rPr lang="en-GB" sz="1400" dirty="0"/>
              <a:t>Do the following two product descriptions refer to the same real-world product? Answer with 'Yes' if they do and 'No' if they do not.</a:t>
            </a:r>
          </a:p>
          <a:p>
            <a:r>
              <a:rPr lang="en-GB" sz="1400" dirty="0"/>
              <a:t>Product 1: 'Title: MEMORIA SD SANDISK ULTRA SDHC SDXC UHS I CARD 100 MBS SDSDUNR 256G GN6IN'</a:t>
            </a:r>
          </a:p>
          <a:p>
            <a:r>
              <a:rPr lang="en-GB" sz="1400" dirty="0"/>
              <a:t>Product 2: 'Title: SanDisk Extreme Pro (256GB) SDXC Memory Card'</a:t>
            </a:r>
            <a:endParaRPr lang="en-CH" sz="1400" dirty="0"/>
          </a:p>
        </p:txBody>
      </p:sp>
      <p:sp>
        <p:nvSpPr>
          <p:cNvPr id="4" name="Footer Placeholder 3">
            <a:extLst>
              <a:ext uri="{FF2B5EF4-FFF2-40B4-BE49-F238E27FC236}">
                <a16:creationId xmlns:a16="http://schemas.microsoft.com/office/drawing/2014/main" id="{3E3A44DA-B772-EEF0-6507-56D2E6BEE0A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8215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EE14-F2D1-07CB-DBDC-306A4277016D}"/>
              </a:ext>
            </a:extLst>
          </p:cNvPr>
          <p:cNvSpPr>
            <a:spLocks noGrp="1"/>
          </p:cNvSpPr>
          <p:nvPr>
            <p:ph type="title"/>
          </p:nvPr>
        </p:nvSpPr>
        <p:spPr/>
        <p:txBody>
          <a:bodyPr/>
          <a:lstStyle/>
          <a:p>
            <a:r>
              <a:rPr lang="en-CH" dirty="0"/>
              <a:t>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824F5820-480A-F931-AB4C-107825C673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8146" y="1512540"/>
            <a:ext cx="6299996" cy="3782994"/>
          </a:xfrm>
        </p:spPr>
      </p:pic>
      <p:sp>
        <p:nvSpPr>
          <p:cNvPr id="4" name="Footer Placeholder 3">
            <a:extLst>
              <a:ext uri="{FF2B5EF4-FFF2-40B4-BE49-F238E27FC236}">
                <a16:creationId xmlns:a16="http://schemas.microsoft.com/office/drawing/2014/main" id="{E14A6DAE-542C-ACD9-2D5E-DACD81D79D3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TextBox 6">
            <a:extLst>
              <a:ext uri="{FF2B5EF4-FFF2-40B4-BE49-F238E27FC236}">
                <a16:creationId xmlns:a16="http://schemas.microsoft.com/office/drawing/2014/main" id="{C485AAE2-DA2E-FCC8-FDFD-B21F6EF62D73}"/>
              </a:ext>
            </a:extLst>
          </p:cNvPr>
          <p:cNvSpPr txBox="1"/>
          <p:nvPr/>
        </p:nvSpPr>
        <p:spPr>
          <a:xfrm>
            <a:off x="258254" y="5512352"/>
            <a:ext cx="8719823" cy="1815882"/>
          </a:xfrm>
          <a:prstGeom prst="rect">
            <a:avLst/>
          </a:prstGeom>
          <a:noFill/>
        </p:spPr>
        <p:txBody>
          <a:bodyPr wrap="none" rtlCol="0">
            <a:spAutoFit/>
          </a:bodyPr>
          <a:lstStyle/>
          <a:p>
            <a:pPr algn="l"/>
            <a:r>
              <a:rPr lang="en-CH" sz="2800" dirty="0">
                <a:solidFill>
                  <a:schemeClr val="tx1"/>
                </a:solidFill>
                <a:latin typeface="Calibri"/>
                <a:cs typeface="Calibri"/>
              </a:rPr>
              <a:t>Findings</a:t>
            </a:r>
          </a:p>
          <a:p>
            <a:pPr algn="l"/>
            <a:r>
              <a:rPr lang="en-CH" sz="2800" dirty="0">
                <a:solidFill>
                  <a:schemeClr val="tx1"/>
                </a:solidFill>
                <a:latin typeface="Calibri"/>
                <a:cs typeface="Calibri"/>
              </a:rPr>
              <a:t>- in-context learning helps</a:t>
            </a:r>
          </a:p>
          <a:p>
            <a:pPr algn="l"/>
            <a:r>
              <a:rPr lang="en-CH" sz="2800" dirty="0">
                <a:solidFill>
                  <a:schemeClr val="tx1"/>
                </a:solidFill>
                <a:latin typeface="Calibri"/>
                <a:cs typeface="Calibri"/>
              </a:rPr>
              <a:t>- (lexcially) related terms work better than human selected</a:t>
            </a:r>
          </a:p>
          <a:p>
            <a:pPr algn="l"/>
            <a:r>
              <a:rPr lang="en-CH" sz="2800" dirty="0">
                <a:solidFill>
                  <a:schemeClr val="tx1"/>
                </a:solidFill>
                <a:latin typeface="Calibri"/>
                <a:cs typeface="Calibri"/>
              </a:rPr>
              <a:t>- cost increases significantly</a:t>
            </a:r>
          </a:p>
        </p:txBody>
      </p:sp>
    </p:spTree>
    <p:extLst>
      <p:ext uri="{BB962C8B-B14F-4D97-AF65-F5344CB8AC3E}">
        <p14:creationId xmlns:p14="http://schemas.microsoft.com/office/powerpoint/2010/main" val="91440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4693-A118-C472-2F67-1C29FB6663E2}"/>
              </a:ext>
            </a:extLst>
          </p:cNvPr>
          <p:cNvSpPr>
            <a:spLocks noGrp="1"/>
          </p:cNvSpPr>
          <p:nvPr>
            <p:ph type="title"/>
          </p:nvPr>
        </p:nvSpPr>
        <p:spPr/>
        <p:txBody>
          <a:bodyPr/>
          <a:lstStyle/>
          <a:p>
            <a:r>
              <a:rPr lang="en-CH" dirty="0"/>
              <a:t>Providing Matching Rules</a:t>
            </a:r>
          </a:p>
        </p:txBody>
      </p:sp>
      <p:pic>
        <p:nvPicPr>
          <p:cNvPr id="6" name="Content Placeholder 5" descr="A close-up of a product description&#10;&#10;Description automatically generated">
            <a:extLst>
              <a:ext uri="{FF2B5EF4-FFF2-40B4-BE49-F238E27FC236}">
                <a16:creationId xmlns:a16="http://schemas.microsoft.com/office/drawing/2014/main" id="{BCA72DF0-16F0-6B76-3C3E-97454E67E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131" y="2345531"/>
            <a:ext cx="10426700" cy="4216400"/>
          </a:xfrm>
        </p:spPr>
      </p:pic>
      <p:sp>
        <p:nvSpPr>
          <p:cNvPr id="4" name="Footer Placeholder 3">
            <a:extLst>
              <a:ext uri="{FF2B5EF4-FFF2-40B4-BE49-F238E27FC236}">
                <a16:creationId xmlns:a16="http://schemas.microsoft.com/office/drawing/2014/main" id="{80F9DA58-8468-5B74-2986-82BD13E7D15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5680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3"/>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EF2-1F6D-4BD9-D07B-261F4028DB8C}"/>
              </a:ext>
            </a:extLst>
          </p:cNvPr>
          <p:cNvSpPr>
            <a:spLocks noGrp="1"/>
          </p:cNvSpPr>
          <p:nvPr>
            <p:ph type="title"/>
          </p:nvPr>
        </p:nvSpPr>
        <p:spPr/>
        <p:txBody>
          <a:bodyPr/>
          <a:lstStyle/>
          <a:p>
            <a:r>
              <a:rPr lang="en-CH" dirty="0"/>
              <a:t>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E2B75635-D20C-F7E9-32BD-0F83E953E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239" y="1499614"/>
            <a:ext cx="6659612" cy="3080368"/>
          </a:xfrm>
        </p:spPr>
      </p:pic>
      <p:sp>
        <p:nvSpPr>
          <p:cNvPr id="4" name="Footer Placeholder 3">
            <a:extLst>
              <a:ext uri="{FF2B5EF4-FFF2-40B4-BE49-F238E27FC236}">
                <a16:creationId xmlns:a16="http://schemas.microsoft.com/office/drawing/2014/main" id="{6B2EBFC4-295E-3FE0-CF1A-0510D28B67F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TextBox 6">
            <a:extLst>
              <a:ext uri="{FF2B5EF4-FFF2-40B4-BE49-F238E27FC236}">
                <a16:creationId xmlns:a16="http://schemas.microsoft.com/office/drawing/2014/main" id="{4AAE518B-AF24-3684-7E8F-FCB7674B4194}"/>
              </a:ext>
            </a:extLst>
          </p:cNvPr>
          <p:cNvSpPr txBox="1"/>
          <p:nvPr/>
        </p:nvSpPr>
        <p:spPr>
          <a:xfrm>
            <a:off x="258254" y="5512352"/>
            <a:ext cx="9771842" cy="1384995"/>
          </a:xfrm>
          <a:prstGeom prst="rect">
            <a:avLst/>
          </a:prstGeom>
          <a:noFill/>
        </p:spPr>
        <p:txBody>
          <a:bodyPr wrap="none" rtlCol="0">
            <a:spAutoFit/>
          </a:bodyPr>
          <a:lstStyle/>
          <a:p>
            <a:pPr algn="l"/>
            <a:r>
              <a:rPr lang="en-CH" sz="2800" dirty="0">
                <a:solidFill>
                  <a:schemeClr val="tx1"/>
                </a:solidFill>
                <a:latin typeface="Calibri"/>
                <a:cs typeface="Calibri"/>
              </a:rPr>
              <a:t>Findings</a:t>
            </a:r>
          </a:p>
          <a:p>
            <a:pPr algn="l"/>
            <a:r>
              <a:rPr lang="en-CH" sz="2800" dirty="0">
                <a:solidFill>
                  <a:schemeClr val="tx1"/>
                </a:solidFill>
                <a:latin typeface="Calibri"/>
                <a:cs typeface="Calibri"/>
              </a:rPr>
              <a:t>- rules with in-context learning increases precision at cost of recall</a:t>
            </a:r>
          </a:p>
          <a:p>
            <a:pPr algn="l"/>
            <a:r>
              <a:rPr lang="en-CH" sz="2800" dirty="0">
                <a:solidFill>
                  <a:schemeClr val="tx1"/>
                </a:solidFill>
                <a:latin typeface="Calibri"/>
                <a:cs typeface="Calibri"/>
              </a:rPr>
              <a:t>Note that rules do not require training data</a:t>
            </a:r>
          </a:p>
        </p:txBody>
      </p:sp>
    </p:spTree>
    <p:extLst>
      <p:ext uri="{BB962C8B-B14F-4D97-AF65-F5344CB8AC3E}">
        <p14:creationId xmlns:p14="http://schemas.microsoft.com/office/powerpoint/2010/main" val="3295290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800" dirty="0"/>
              <a:t>Lecture partially based on</a:t>
            </a:r>
          </a:p>
          <a:p>
            <a:pPr lvl="1"/>
            <a:r>
              <a:rPr lang="en-US" sz="2400" dirty="0"/>
              <a:t>Dan </a:t>
            </a:r>
            <a:r>
              <a:rPr lang="en-US" sz="2400" dirty="0" err="1"/>
              <a:t>Jurafsky</a:t>
            </a:r>
            <a:r>
              <a:rPr lang="en-US" sz="2400" dirty="0"/>
              <a:t> and James H. Martin, Speech and Language Processing (3rd ed. Draft), Chapter 21 </a:t>
            </a:r>
            <a:r>
              <a:rPr lang="en-US" sz="2400" dirty="0">
                <a:hlinkClick r:id="rId3"/>
              </a:rPr>
              <a:t>https://web.stanford.edu/~jurafsky/slp3/</a:t>
            </a:r>
            <a:endParaRPr lang="en-US" sz="2400" dirty="0"/>
          </a:p>
          <a:p>
            <a:pPr lvl="1"/>
            <a:r>
              <a:rPr lang="en-GB" sz="2400" dirty="0"/>
              <a:t>Jay </a:t>
            </a:r>
            <a:r>
              <a:rPr lang="en-GB" sz="2400" dirty="0" err="1"/>
              <a:t>Pujara</a:t>
            </a:r>
            <a:r>
              <a:rPr lang="en-GB" sz="2400" dirty="0"/>
              <a:t> and Sameer Singh, Mining Knowledge Graphs from Text, Tutorial, </a:t>
            </a:r>
            <a:r>
              <a:rPr lang="en-GB" sz="2400" dirty="0">
                <a:hlinkClick r:id="rId4"/>
              </a:rPr>
              <a:t>https://kgtutorial.github.io</a:t>
            </a:r>
            <a:r>
              <a:rPr lang="en-GB" sz="2400" dirty="0"/>
              <a:t> </a:t>
            </a:r>
            <a:endParaRPr lang="en-US" sz="2400" dirty="0"/>
          </a:p>
          <a:p>
            <a:r>
              <a:rPr lang="en-US" sz="2800" dirty="0"/>
              <a:t>References</a:t>
            </a:r>
          </a:p>
          <a:p>
            <a:pPr lvl="1"/>
            <a:r>
              <a:rPr lang="en-US" sz="2400" dirty="0" err="1"/>
              <a:t>Mintz</a:t>
            </a:r>
            <a:r>
              <a:rPr lang="en-US" sz="2400" dirty="0"/>
              <a:t>, Mike, et al. "Distant supervision for relation extraction without labeled data." </a:t>
            </a:r>
            <a:r>
              <a:rPr lang="en-US" sz="2400" i="1" dirty="0"/>
              <a:t>ACL 2009</a:t>
            </a:r>
            <a:r>
              <a:rPr lang="en-US" sz="2400" dirty="0"/>
              <a:t>.</a:t>
            </a:r>
          </a:p>
          <a:p>
            <a:pPr lvl="1"/>
            <a:r>
              <a:rPr lang="en-US" sz="2400" dirty="0"/>
              <a:t>Riedel, S., Yao, L., McCallum, A., &amp; Marlin, B. M. Relation extraction with matrix factorization and universal schemas. </a:t>
            </a:r>
            <a:r>
              <a:rPr lang="en-US" sz="2400" i="1" dirty="0"/>
              <a:t>ACL 2013</a:t>
            </a:r>
            <a:r>
              <a:rPr lang="en-US" sz="2400" dirty="0"/>
              <a:t>.</a:t>
            </a:r>
          </a:p>
          <a:p>
            <a:pPr lvl="1"/>
            <a:r>
              <a:rPr lang="en-US" sz="2400" dirty="0"/>
              <a:t>Ralph </a:t>
            </a:r>
            <a:r>
              <a:rPr lang="en-US" sz="2400" dirty="0" err="1"/>
              <a:t>Peeters</a:t>
            </a:r>
            <a:r>
              <a:rPr lang="en-US" sz="2400" dirty="0"/>
              <a:t> and Christian </a:t>
            </a:r>
            <a:r>
              <a:rPr lang="en-US" sz="2400" dirty="0" err="1"/>
              <a:t>Bizer</a:t>
            </a:r>
            <a:r>
              <a:rPr lang="en-US" sz="2400" dirty="0"/>
              <a:t>, “Using </a:t>
            </a:r>
            <a:r>
              <a:rPr lang="en-US" sz="2400" dirty="0" err="1"/>
              <a:t>ChatGPT</a:t>
            </a:r>
            <a:r>
              <a:rPr lang="en-US" sz="2400" dirty="0"/>
              <a:t> for Entity Matching”, ADBIS 2023</a:t>
            </a:r>
          </a:p>
          <a:p>
            <a:pPr lvl="1"/>
            <a:endParaRPr lang="en-US" sz="24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them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dirty="0"/>
              <a:t>Information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5" y="1402159"/>
            <a:ext cx="5137111"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4.1.1 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a:xfrm>
            <a:off x="233048" y="1549485"/>
            <a:ext cx="11467223" cy="5809192"/>
          </a:xfrm>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Wordnet</a:t>
            </a:r>
          </a:p>
          <a:p>
            <a:pPr lvl="1"/>
            <a:r>
              <a:rPr lang="en-US" sz="2800" dirty="0"/>
              <a:t>Use of transformer models</a:t>
            </a:r>
          </a:p>
          <a:p>
            <a:endParaRPr lang="en-US" sz="32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39515</TotalTime>
  <Words>7237</Words>
  <Application>Microsoft Macintosh PowerPoint</Application>
  <PresentationFormat>Custom</PresentationFormat>
  <Paragraphs>555</Paragraphs>
  <Slides>51</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Cambria Math</vt:lpstr>
      <vt:lpstr>Comic Sans MS</vt:lpstr>
      <vt:lpstr>Tempus Sans ITC</vt:lpstr>
      <vt:lpstr>Verdana</vt:lpstr>
      <vt:lpstr>part1 XML</vt:lpstr>
      <vt:lpstr>Part 4: Information Extraction</vt:lpstr>
      <vt:lpstr>4.1 Named Entity Recognition</vt:lpstr>
      <vt:lpstr>Knowledge Graphs (Google 2012)</vt:lpstr>
      <vt:lpstr>RDF – Resource Description Framework (W3C 2004)</vt:lpstr>
      <vt:lpstr>Entity-Relationship Model</vt:lpstr>
      <vt:lpstr>Populating Knowledge Bases</vt:lpstr>
      <vt:lpstr>Information Extraction</vt:lpstr>
      <vt:lpstr>4.1.1 Key Phrase Extraction</vt:lpstr>
      <vt:lpstr>Keyphrase Extraction Methods</vt:lpstr>
      <vt:lpstr>Use of Keyphrase Extraction</vt:lpstr>
      <vt:lpstr>Use of Keyphrase Extraction</vt:lpstr>
      <vt:lpstr>4.1.2 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4.1.3 Entity Disambiguation </vt:lpstr>
      <vt:lpstr>Challenge</vt:lpstr>
      <vt:lpstr>Sources of Information</vt:lpstr>
      <vt:lpstr>Example Knowledge Graph</vt:lpstr>
      <vt:lpstr>Entity Graph</vt:lpstr>
      <vt:lpstr>Entity Graph</vt:lpstr>
      <vt:lpstr>Coherence</vt:lpstr>
      <vt:lpstr>Personalized PageRank</vt:lpstr>
      <vt:lpstr>Computing PPR</vt:lpstr>
      <vt:lpstr>PPR on Entity Graph</vt:lpstr>
      <vt:lpstr>Contributing Nodes</vt:lpstr>
      <vt:lpstr>Example: Contributorse</vt:lpstr>
      <vt:lpstr>Scoring</vt:lpstr>
      <vt:lpstr>Considering Popularity</vt:lpstr>
      <vt:lpstr>Some Results</vt:lpstr>
      <vt:lpstr>Which is false?</vt:lpstr>
      <vt:lpstr>Which nodes cannot contribute to the score of a mention linked to a concept?</vt:lpstr>
      <vt:lpstr>4.1.4 Entity Matching with GPT</vt:lpstr>
      <vt:lpstr>Considerations in Prompt Design</vt:lpstr>
      <vt:lpstr>Sample evaluation results</vt:lpstr>
      <vt:lpstr>In-context Learning</vt:lpstr>
      <vt:lpstr>Evaluation Results</vt:lpstr>
      <vt:lpstr>Providing Matching Rules</vt:lpstr>
      <vt:lpstr>Evaluation Results</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671</cp:revision>
  <cp:lastPrinted>2022-12-15T07:32:06Z</cp:lastPrinted>
  <dcterms:created xsi:type="dcterms:W3CDTF">2002-10-01T12:44:42Z</dcterms:created>
  <dcterms:modified xsi:type="dcterms:W3CDTF">2023-11-15T11:46:59Z</dcterms:modified>
</cp:coreProperties>
</file>